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14"/>
  </p:notesMasterIdLst>
  <p:sldIdLst>
    <p:sldId id="256" r:id="rId2"/>
    <p:sldId id="257" r:id="rId3"/>
    <p:sldId id="297" r:id="rId4"/>
    <p:sldId id="298" r:id="rId5"/>
    <p:sldId id="300" r:id="rId6"/>
    <p:sldId id="262" r:id="rId7"/>
    <p:sldId id="301" r:id="rId8"/>
    <p:sldId id="302" r:id="rId9"/>
    <p:sldId id="303" r:id="rId10"/>
    <p:sldId id="261" r:id="rId11"/>
    <p:sldId id="305" r:id="rId12"/>
    <p:sldId id="304" r:id="rId13"/>
  </p:sldIdLst>
  <p:sldSz cx="9144000" cy="5143500" type="screen16x9"/>
  <p:notesSz cx="6858000" cy="9144000"/>
  <p:embeddedFontLst>
    <p:embeddedFont>
      <p:font typeface="Arial Narrow" panose="020B0604020202020204" pitchFamily="34" charset="0"/>
      <p:regular r:id="rId15"/>
      <p:bold r:id="rId16"/>
      <p:italic r:id="rId17"/>
      <p:boldItalic r:id="rId18"/>
    </p:embeddedFont>
    <p:embeddedFont>
      <p:font typeface="Arial Nova" panose="020B0504020202020204" pitchFamily="34" charset="0"/>
      <p:regular r:id="rId19"/>
      <p:bold r:id="rId20"/>
      <p:italic r:id="rId21"/>
      <p:boldItalic r:id="rId22"/>
    </p:embeddedFont>
    <p:embeddedFont>
      <p:font typeface="Catamaran Light" panose="020B0606020202030204" pitchFamily="34" charset="0"/>
      <p:regular r:id="rId23"/>
      <p:bold r:id="rId24"/>
    </p:embeddedFont>
    <p:embeddedFont>
      <p:font typeface="Livvic" pitchFamily="2"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DD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7DB8D31-ACC3-425E-9D0C-9E06B8483D88}">
  <a:tblStyle styleId="{97DB8D31-ACC3-425E-9D0C-9E06B8483D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73"/>
    <p:restoredTop sz="92079"/>
  </p:normalViewPr>
  <p:slideViewPr>
    <p:cSldViewPr snapToGrid="0">
      <p:cViewPr>
        <p:scale>
          <a:sx n="175" d="100"/>
          <a:sy n="175" d="100"/>
        </p:scale>
        <p:origin x="1944" y="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0" u="none" strike="noStrike" dirty="0">
                <a:solidFill>
                  <a:srgbClr val="000000"/>
                </a:solidFill>
                <a:effectLst/>
                <a:latin typeface="Arial Nova" panose="020B0504020202020204" pitchFamily="34" charset="0"/>
              </a:rPr>
              <a:t>(people involved or interested in the project) Interviews and meetings with scientists, environmental protection authorities and institutions, to connect them with the knowledge generation process of the project. Two (2) on-field trainings (addressed to scientists, managers and PhD students</a:t>
            </a:r>
            <a:endParaRPr dirty="0"/>
          </a:p>
        </p:txBody>
      </p:sp>
    </p:spTree>
    <p:extLst>
      <p:ext uri="{BB962C8B-B14F-4D97-AF65-F5344CB8AC3E}">
        <p14:creationId xmlns:p14="http://schemas.microsoft.com/office/powerpoint/2010/main" val="679753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a:p>
          <a:p>
            <a:pPr marL="0" lvl="0" indent="0" algn="l" rtl="0">
              <a:spcBef>
                <a:spcPts val="0"/>
              </a:spcBef>
              <a:spcAft>
                <a:spcPts val="0"/>
              </a:spcAft>
              <a:buNone/>
            </a:pPr>
            <a:r>
              <a:rPr lang="en-US"/>
              <a:t>6.4.2We </a:t>
            </a:r>
            <a:r>
              <a:rPr lang="en-US" dirty="0"/>
              <a:t>aim to reach a wide audience and engage with stakeholders through digital platforms.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Build a strong online presence to share project information and updates.</a:t>
            </a:r>
          </a:p>
          <a:p>
            <a:pPr marL="0" lvl="0" indent="0" algn="l" rtl="0">
              <a:spcBef>
                <a:spcPts val="0"/>
              </a:spcBef>
              <a:spcAft>
                <a:spcPts val="0"/>
              </a:spcAft>
              <a:buNone/>
            </a:pPr>
            <a:r>
              <a:rPr lang="en-US" dirty="0"/>
              <a:t>Utilize social media to connect with diverse audiences.</a:t>
            </a:r>
          </a:p>
          <a:p>
            <a:pPr marL="0" lvl="0" indent="0" algn="l" rtl="0">
              <a:spcBef>
                <a:spcPts val="0"/>
              </a:spcBef>
              <a:spcAft>
                <a:spcPts val="0"/>
              </a:spcAft>
              <a:buNone/>
            </a:pPr>
            <a:r>
              <a:rPr lang="en-US" dirty="0"/>
              <a:t>Create interactive platforms for questions, discussions, and feedback.</a:t>
            </a:r>
            <a:endParaRPr dirty="0"/>
          </a:p>
        </p:txBody>
      </p:sp>
    </p:spTree>
    <p:extLst>
      <p:ext uri="{BB962C8B-B14F-4D97-AF65-F5344CB8AC3E}">
        <p14:creationId xmlns:p14="http://schemas.microsoft.com/office/powerpoint/2010/main" val="2754943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3e13d9a7e_0_4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3e13d9a7e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3e13d9a7e_0_4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3e13d9a7e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800" dirty="0">
                <a:effectLst/>
                <a:latin typeface="Arial Narrow" panose="020B0604020202020204" pitchFamily="34" charset="0"/>
                <a:ea typeface="Times New Roman" panose="02020603050405020304" pitchFamily="18" charset="0"/>
                <a:cs typeface="Arial" panose="020B0604020202020204" pitchFamily="34" charset="0"/>
              </a:rPr>
              <a:t>African Biotechnology Company </a:t>
            </a:r>
            <a:endParaRPr dirty="0"/>
          </a:p>
        </p:txBody>
      </p:sp>
    </p:spTree>
    <p:extLst>
      <p:ext uri="{BB962C8B-B14F-4D97-AF65-F5344CB8AC3E}">
        <p14:creationId xmlns:p14="http://schemas.microsoft.com/office/powerpoint/2010/main" val="3756340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3e13d9a7e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3e13d9a7e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00126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7926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dirty="0">
                <a:solidFill>
                  <a:srgbClr val="3C4043"/>
                </a:solidFill>
                <a:highlight>
                  <a:srgbClr val="FFFFFF"/>
                </a:highlight>
                <a:latin typeface="Roboto"/>
                <a:ea typeface="Roboto"/>
                <a:cs typeface="Roboto"/>
                <a:sym typeface="Roboto"/>
              </a:rPr>
              <a:t>residual DNA measurements</a:t>
            </a:r>
            <a:endParaRPr sz="1050" dirty="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5144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21355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2670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Clr>
                <a:srgbClr val="434343"/>
              </a:buClr>
              <a:buSzPts val="4800"/>
              <a:buNone/>
              <a:defRPr sz="4800">
                <a:solidFill>
                  <a:srgbClr val="434343"/>
                </a:solidFill>
              </a:defRPr>
            </a:lvl2pPr>
            <a:lvl3pPr lvl="2" rtl="0">
              <a:spcBef>
                <a:spcPts val="0"/>
              </a:spcBef>
              <a:spcAft>
                <a:spcPts val="0"/>
              </a:spcAft>
              <a:buClr>
                <a:srgbClr val="434343"/>
              </a:buClr>
              <a:buSzPts val="4800"/>
              <a:buNone/>
              <a:defRPr sz="4800">
                <a:solidFill>
                  <a:srgbClr val="434343"/>
                </a:solidFill>
              </a:defRPr>
            </a:lvl3pPr>
            <a:lvl4pPr lvl="3" rtl="0">
              <a:spcBef>
                <a:spcPts val="0"/>
              </a:spcBef>
              <a:spcAft>
                <a:spcPts val="0"/>
              </a:spcAft>
              <a:buClr>
                <a:srgbClr val="434343"/>
              </a:buClr>
              <a:buSzPts val="4800"/>
              <a:buNone/>
              <a:defRPr sz="4800">
                <a:solidFill>
                  <a:srgbClr val="434343"/>
                </a:solidFill>
              </a:defRPr>
            </a:lvl4pPr>
            <a:lvl5pPr lvl="4" rtl="0">
              <a:spcBef>
                <a:spcPts val="0"/>
              </a:spcBef>
              <a:spcAft>
                <a:spcPts val="0"/>
              </a:spcAft>
              <a:buClr>
                <a:srgbClr val="434343"/>
              </a:buClr>
              <a:buSzPts val="4800"/>
              <a:buNone/>
              <a:defRPr sz="4800">
                <a:solidFill>
                  <a:srgbClr val="434343"/>
                </a:solidFill>
              </a:defRPr>
            </a:lvl5pPr>
            <a:lvl6pPr lvl="5" rtl="0">
              <a:spcBef>
                <a:spcPts val="0"/>
              </a:spcBef>
              <a:spcAft>
                <a:spcPts val="0"/>
              </a:spcAft>
              <a:buClr>
                <a:srgbClr val="434343"/>
              </a:buClr>
              <a:buSzPts val="4800"/>
              <a:buNone/>
              <a:defRPr sz="4800">
                <a:solidFill>
                  <a:srgbClr val="434343"/>
                </a:solidFill>
              </a:defRPr>
            </a:lvl6pPr>
            <a:lvl7pPr lvl="6" rtl="0">
              <a:spcBef>
                <a:spcPts val="0"/>
              </a:spcBef>
              <a:spcAft>
                <a:spcPts val="0"/>
              </a:spcAft>
              <a:buClr>
                <a:srgbClr val="434343"/>
              </a:buClr>
              <a:buSzPts val="4800"/>
              <a:buNone/>
              <a:defRPr sz="4800">
                <a:solidFill>
                  <a:srgbClr val="434343"/>
                </a:solidFill>
              </a:defRPr>
            </a:lvl7pPr>
            <a:lvl8pPr lvl="7" rtl="0">
              <a:spcBef>
                <a:spcPts val="0"/>
              </a:spcBef>
              <a:spcAft>
                <a:spcPts val="0"/>
              </a:spcAft>
              <a:buClr>
                <a:srgbClr val="434343"/>
              </a:buClr>
              <a:buSzPts val="4800"/>
              <a:buNone/>
              <a:defRPr sz="4800">
                <a:solidFill>
                  <a:srgbClr val="434343"/>
                </a:solidFill>
              </a:defRPr>
            </a:lvl8pPr>
            <a:lvl9pPr lvl="8" rtl="0">
              <a:spcBef>
                <a:spcPts val="0"/>
              </a:spcBef>
              <a:spcAft>
                <a:spcPts val="0"/>
              </a:spcAft>
              <a:buClr>
                <a:srgbClr val="434343"/>
              </a:buClr>
              <a:buSzPts val="4800"/>
              <a:buNone/>
              <a:defRPr sz="4800">
                <a:solidFill>
                  <a:srgbClr val="434343"/>
                </a:solidFill>
              </a:defRPr>
            </a:lvl9pPr>
          </a:lstStyle>
          <a:p>
            <a:endParaRPr/>
          </a:p>
        </p:txBody>
      </p:sp>
      <p:sp>
        <p:nvSpPr>
          <p:cNvPr id="10" name="Google Shape;10;p2"/>
          <p:cNvSpPr txBox="1">
            <a:spLocks noGrp="1"/>
          </p:cNvSpPr>
          <p:nvPr>
            <p:ph type="subTitle" idx="1"/>
          </p:nvPr>
        </p:nvSpPr>
        <p:spPr>
          <a:xfrm>
            <a:off x="1039575" y="3206400"/>
            <a:ext cx="2402100" cy="717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Clr>
                <a:srgbClr val="434343"/>
              </a:buClr>
              <a:buSzPts val="2800"/>
              <a:buNone/>
              <a:defRPr sz="2800">
                <a:solidFill>
                  <a:srgbClr val="434343"/>
                </a:solidFill>
              </a:defRPr>
            </a:lvl2pPr>
            <a:lvl3pPr lvl="2" rtl="0">
              <a:lnSpc>
                <a:spcPct val="100000"/>
              </a:lnSpc>
              <a:spcBef>
                <a:spcPts val="0"/>
              </a:spcBef>
              <a:spcAft>
                <a:spcPts val="0"/>
              </a:spcAft>
              <a:buClr>
                <a:srgbClr val="434343"/>
              </a:buClr>
              <a:buSzPts val="2800"/>
              <a:buNone/>
              <a:defRPr sz="2800">
                <a:solidFill>
                  <a:srgbClr val="434343"/>
                </a:solidFill>
              </a:defRPr>
            </a:lvl3pPr>
            <a:lvl4pPr lvl="3" rtl="0">
              <a:lnSpc>
                <a:spcPct val="100000"/>
              </a:lnSpc>
              <a:spcBef>
                <a:spcPts val="0"/>
              </a:spcBef>
              <a:spcAft>
                <a:spcPts val="0"/>
              </a:spcAft>
              <a:buClr>
                <a:srgbClr val="434343"/>
              </a:buClr>
              <a:buSzPts val="2800"/>
              <a:buNone/>
              <a:defRPr sz="2800">
                <a:solidFill>
                  <a:srgbClr val="434343"/>
                </a:solidFill>
              </a:defRPr>
            </a:lvl4pPr>
            <a:lvl5pPr lvl="4" rtl="0">
              <a:lnSpc>
                <a:spcPct val="100000"/>
              </a:lnSpc>
              <a:spcBef>
                <a:spcPts val="0"/>
              </a:spcBef>
              <a:spcAft>
                <a:spcPts val="0"/>
              </a:spcAft>
              <a:buClr>
                <a:srgbClr val="434343"/>
              </a:buClr>
              <a:buSzPts val="2800"/>
              <a:buNone/>
              <a:defRPr sz="2800">
                <a:solidFill>
                  <a:srgbClr val="434343"/>
                </a:solidFill>
              </a:defRPr>
            </a:lvl5pPr>
            <a:lvl6pPr lvl="5" rtl="0">
              <a:lnSpc>
                <a:spcPct val="100000"/>
              </a:lnSpc>
              <a:spcBef>
                <a:spcPts val="0"/>
              </a:spcBef>
              <a:spcAft>
                <a:spcPts val="0"/>
              </a:spcAft>
              <a:buClr>
                <a:srgbClr val="434343"/>
              </a:buClr>
              <a:buSzPts val="2800"/>
              <a:buNone/>
              <a:defRPr sz="2800">
                <a:solidFill>
                  <a:srgbClr val="434343"/>
                </a:solidFill>
              </a:defRPr>
            </a:lvl6pPr>
            <a:lvl7pPr lvl="6" rtl="0">
              <a:lnSpc>
                <a:spcPct val="100000"/>
              </a:lnSpc>
              <a:spcBef>
                <a:spcPts val="0"/>
              </a:spcBef>
              <a:spcAft>
                <a:spcPts val="0"/>
              </a:spcAft>
              <a:buClr>
                <a:srgbClr val="434343"/>
              </a:buClr>
              <a:buSzPts val="2800"/>
              <a:buNone/>
              <a:defRPr sz="2800">
                <a:solidFill>
                  <a:srgbClr val="434343"/>
                </a:solidFill>
              </a:defRPr>
            </a:lvl7pPr>
            <a:lvl8pPr lvl="7" rtl="0">
              <a:lnSpc>
                <a:spcPct val="100000"/>
              </a:lnSpc>
              <a:spcBef>
                <a:spcPts val="0"/>
              </a:spcBef>
              <a:spcAft>
                <a:spcPts val="0"/>
              </a:spcAft>
              <a:buClr>
                <a:srgbClr val="434343"/>
              </a:buClr>
              <a:buSzPts val="2800"/>
              <a:buNone/>
              <a:defRPr sz="2800">
                <a:solidFill>
                  <a:srgbClr val="434343"/>
                </a:solidFill>
              </a:defRPr>
            </a:lvl8pPr>
            <a:lvl9pPr lvl="8" rtl="0">
              <a:lnSpc>
                <a:spcPct val="100000"/>
              </a:lnSpc>
              <a:spcBef>
                <a:spcPts val="0"/>
              </a:spcBef>
              <a:spcAft>
                <a:spcPts val="0"/>
              </a:spcAft>
              <a:buClr>
                <a:srgbClr val="434343"/>
              </a:buClr>
              <a:buSzPts val="2800"/>
              <a:buNone/>
              <a:defRPr sz="2800">
                <a:solidFill>
                  <a:srgbClr val="434343"/>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text 1">
  <p:cSld name="CUSTOM_13">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672375" y="1432475"/>
            <a:ext cx="3498000" cy="8967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2800"/>
              <a:buNone/>
              <a:defRPr/>
            </a:lvl1pPr>
            <a:lvl2pPr lvl="1" rtl="0">
              <a:spcBef>
                <a:spcPts val="0"/>
              </a:spcBef>
              <a:spcAft>
                <a:spcPts val="0"/>
              </a:spcAft>
              <a:buClr>
                <a:srgbClr val="000000"/>
              </a:buClr>
              <a:buSzPts val="2800"/>
              <a:buNone/>
              <a:defRPr>
                <a:solidFill>
                  <a:srgbClr val="000000"/>
                </a:solidFill>
              </a:defRPr>
            </a:lvl2pPr>
            <a:lvl3pPr lvl="2" rtl="0">
              <a:spcBef>
                <a:spcPts val="0"/>
              </a:spcBef>
              <a:spcAft>
                <a:spcPts val="0"/>
              </a:spcAft>
              <a:buClr>
                <a:srgbClr val="000000"/>
              </a:buClr>
              <a:buSzPts val="2800"/>
              <a:buNone/>
              <a:defRPr>
                <a:solidFill>
                  <a:srgbClr val="000000"/>
                </a:solidFill>
              </a:defRPr>
            </a:lvl3pPr>
            <a:lvl4pPr lvl="3" rtl="0">
              <a:spcBef>
                <a:spcPts val="0"/>
              </a:spcBef>
              <a:spcAft>
                <a:spcPts val="0"/>
              </a:spcAft>
              <a:buClr>
                <a:srgbClr val="000000"/>
              </a:buClr>
              <a:buSzPts val="2800"/>
              <a:buNone/>
              <a:defRPr>
                <a:solidFill>
                  <a:srgbClr val="000000"/>
                </a:solidFill>
              </a:defRPr>
            </a:lvl4pPr>
            <a:lvl5pPr lvl="4" rtl="0">
              <a:spcBef>
                <a:spcPts val="0"/>
              </a:spcBef>
              <a:spcAft>
                <a:spcPts val="0"/>
              </a:spcAft>
              <a:buClr>
                <a:srgbClr val="000000"/>
              </a:buClr>
              <a:buSzPts val="2800"/>
              <a:buNone/>
              <a:defRPr>
                <a:solidFill>
                  <a:srgbClr val="000000"/>
                </a:solidFill>
              </a:defRPr>
            </a:lvl5pPr>
            <a:lvl6pPr lvl="5" rtl="0">
              <a:spcBef>
                <a:spcPts val="0"/>
              </a:spcBef>
              <a:spcAft>
                <a:spcPts val="0"/>
              </a:spcAft>
              <a:buClr>
                <a:srgbClr val="000000"/>
              </a:buClr>
              <a:buSzPts val="2800"/>
              <a:buNone/>
              <a:defRPr>
                <a:solidFill>
                  <a:srgbClr val="000000"/>
                </a:solidFill>
              </a:defRPr>
            </a:lvl6pPr>
            <a:lvl7pPr lvl="6" rtl="0">
              <a:spcBef>
                <a:spcPts val="0"/>
              </a:spcBef>
              <a:spcAft>
                <a:spcPts val="0"/>
              </a:spcAft>
              <a:buClr>
                <a:srgbClr val="000000"/>
              </a:buClr>
              <a:buSzPts val="2800"/>
              <a:buNone/>
              <a:defRPr>
                <a:solidFill>
                  <a:srgbClr val="000000"/>
                </a:solidFill>
              </a:defRPr>
            </a:lvl7pPr>
            <a:lvl8pPr lvl="7" rtl="0">
              <a:spcBef>
                <a:spcPts val="0"/>
              </a:spcBef>
              <a:spcAft>
                <a:spcPts val="0"/>
              </a:spcAft>
              <a:buClr>
                <a:srgbClr val="000000"/>
              </a:buClr>
              <a:buSzPts val="2800"/>
              <a:buNone/>
              <a:defRPr>
                <a:solidFill>
                  <a:srgbClr val="000000"/>
                </a:solidFill>
              </a:defRPr>
            </a:lvl8pPr>
            <a:lvl9pPr lvl="8" rtl="0">
              <a:spcBef>
                <a:spcPts val="0"/>
              </a:spcBef>
              <a:spcAft>
                <a:spcPts val="0"/>
              </a:spcAft>
              <a:buClr>
                <a:srgbClr val="000000"/>
              </a:buClr>
              <a:buSzPts val="2800"/>
              <a:buNone/>
              <a:defRPr>
                <a:solidFill>
                  <a:srgbClr val="000000"/>
                </a:solidFill>
              </a:defRPr>
            </a:lvl9pPr>
          </a:lstStyle>
          <a:p>
            <a:endParaRPr/>
          </a:p>
        </p:txBody>
      </p:sp>
      <p:sp>
        <p:nvSpPr>
          <p:cNvPr id="30" name="Google Shape;30;p4"/>
          <p:cNvSpPr txBox="1">
            <a:spLocks noGrp="1"/>
          </p:cNvSpPr>
          <p:nvPr>
            <p:ph type="subTitle" idx="1"/>
          </p:nvPr>
        </p:nvSpPr>
        <p:spPr>
          <a:xfrm flipH="1">
            <a:off x="1667175" y="2154225"/>
            <a:ext cx="2503200" cy="117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200"/>
              <a:buNone/>
              <a:defRPr>
                <a:solidFill>
                  <a:srgbClr val="434343"/>
                </a:solidFill>
              </a:defRPr>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2">
  <p:cSld name="CUSTOM_14">
    <p:spTree>
      <p:nvGrpSpPr>
        <p:cNvPr id="1" name="Shape 49"/>
        <p:cNvGrpSpPr/>
        <p:nvPr/>
      </p:nvGrpSpPr>
      <p:grpSpPr>
        <a:xfrm>
          <a:off x="0" y="0"/>
          <a:ext cx="0" cy="0"/>
          <a:chOff x="0" y="0"/>
          <a:chExt cx="0" cy="0"/>
        </a:xfrm>
      </p:grpSpPr>
      <p:sp>
        <p:nvSpPr>
          <p:cNvPr id="50" name="Google Shape;50;p7"/>
          <p:cNvSpPr txBox="1">
            <a:spLocks noGrp="1"/>
          </p:cNvSpPr>
          <p:nvPr>
            <p:ph type="ctrTitle"/>
          </p:nvPr>
        </p:nvSpPr>
        <p:spPr>
          <a:xfrm>
            <a:off x="5432000" y="710675"/>
            <a:ext cx="2888100" cy="2054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Clr>
                <a:srgbClr val="000000"/>
              </a:buClr>
              <a:buSzPts val="1600"/>
              <a:buNone/>
              <a:defRPr sz="1600">
                <a:solidFill>
                  <a:srgbClr val="000000"/>
                </a:solidFill>
              </a:defRPr>
            </a:lvl2pPr>
            <a:lvl3pPr lvl="2" algn="r" rtl="0">
              <a:spcBef>
                <a:spcPts val="0"/>
              </a:spcBef>
              <a:spcAft>
                <a:spcPts val="0"/>
              </a:spcAft>
              <a:buClr>
                <a:srgbClr val="000000"/>
              </a:buClr>
              <a:buSzPts val="1600"/>
              <a:buNone/>
              <a:defRPr sz="1600">
                <a:solidFill>
                  <a:srgbClr val="000000"/>
                </a:solidFill>
              </a:defRPr>
            </a:lvl3pPr>
            <a:lvl4pPr lvl="3" algn="r" rtl="0">
              <a:spcBef>
                <a:spcPts val="0"/>
              </a:spcBef>
              <a:spcAft>
                <a:spcPts val="0"/>
              </a:spcAft>
              <a:buClr>
                <a:srgbClr val="000000"/>
              </a:buClr>
              <a:buSzPts val="1600"/>
              <a:buNone/>
              <a:defRPr sz="1600">
                <a:solidFill>
                  <a:srgbClr val="000000"/>
                </a:solidFill>
              </a:defRPr>
            </a:lvl4pPr>
            <a:lvl5pPr lvl="4" algn="r" rtl="0">
              <a:spcBef>
                <a:spcPts val="0"/>
              </a:spcBef>
              <a:spcAft>
                <a:spcPts val="0"/>
              </a:spcAft>
              <a:buClr>
                <a:srgbClr val="000000"/>
              </a:buClr>
              <a:buSzPts val="1600"/>
              <a:buNone/>
              <a:defRPr sz="1600">
                <a:solidFill>
                  <a:srgbClr val="000000"/>
                </a:solidFill>
              </a:defRPr>
            </a:lvl5pPr>
            <a:lvl6pPr lvl="5" algn="r" rtl="0">
              <a:spcBef>
                <a:spcPts val="0"/>
              </a:spcBef>
              <a:spcAft>
                <a:spcPts val="0"/>
              </a:spcAft>
              <a:buClr>
                <a:srgbClr val="000000"/>
              </a:buClr>
              <a:buSzPts val="1600"/>
              <a:buNone/>
              <a:defRPr sz="1600">
                <a:solidFill>
                  <a:srgbClr val="000000"/>
                </a:solidFill>
              </a:defRPr>
            </a:lvl6pPr>
            <a:lvl7pPr lvl="6" algn="r" rtl="0">
              <a:spcBef>
                <a:spcPts val="0"/>
              </a:spcBef>
              <a:spcAft>
                <a:spcPts val="0"/>
              </a:spcAft>
              <a:buClr>
                <a:srgbClr val="000000"/>
              </a:buClr>
              <a:buSzPts val="1600"/>
              <a:buNone/>
              <a:defRPr sz="1600">
                <a:solidFill>
                  <a:srgbClr val="000000"/>
                </a:solidFill>
              </a:defRPr>
            </a:lvl7pPr>
            <a:lvl8pPr lvl="7" algn="r" rtl="0">
              <a:spcBef>
                <a:spcPts val="0"/>
              </a:spcBef>
              <a:spcAft>
                <a:spcPts val="0"/>
              </a:spcAft>
              <a:buClr>
                <a:srgbClr val="000000"/>
              </a:buClr>
              <a:buSzPts val="1600"/>
              <a:buNone/>
              <a:defRPr sz="1600">
                <a:solidFill>
                  <a:srgbClr val="000000"/>
                </a:solidFill>
              </a:defRPr>
            </a:lvl8pPr>
            <a:lvl9pPr lvl="8" algn="r" rtl="0">
              <a:spcBef>
                <a:spcPts val="0"/>
              </a:spcBef>
              <a:spcAft>
                <a:spcPts val="0"/>
              </a:spcAft>
              <a:buClr>
                <a:srgbClr val="000000"/>
              </a:buClr>
              <a:buSzPts val="1600"/>
              <a:buNone/>
              <a:defRPr sz="1600">
                <a:solidFill>
                  <a:srgbClr val="000000"/>
                </a:solidFill>
              </a:defRPr>
            </a:lvl9pPr>
          </a:lstStyle>
          <a:p>
            <a:endParaRPr/>
          </a:p>
        </p:txBody>
      </p:sp>
      <p:sp>
        <p:nvSpPr>
          <p:cNvPr id="51" name="Google Shape;51;p7"/>
          <p:cNvSpPr txBox="1">
            <a:spLocks noGrp="1"/>
          </p:cNvSpPr>
          <p:nvPr>
            <p:ph type="subTitle" idx="1"/>
          </p:nvPr>
        </p:nvSpPr>
        <p:spPr>
          <a:xfrm>
            <a:off x="5363550" y="2724625"/>
            <a:ext cx="2956500" cy="178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design">
  <p:cSld name="CUSTOM_31">
    <p:spTree>
      <p:nvGrpSpPr>
        <p:cNvPr id="1" name="Shape 80"/>
        <p:cNvGrpSpPr/>
        <p:nvPr/>
      </p:nvGrpSpPr>
      <p:grpSpPr>
        <a:xfrm>
          <a:off x="0" y="0"/>
          <a:ext cx="0" cy="0"/>
          <a:chOff x="0" y="0"/>
          <a:chExt cx="0" cy="0"/>
        </a:xfrm>
      </p:grpSpPr>
      <p:sp>
        <p:nvSpPr>
          <p:cNvPr id="81" name="Google Shape;81;p14"/>
          <p:cNvSpPr txBox="1">
            <a:spLocks noGrp="1"/>
          </p:cNvSpPr>
          <p:nvPr>
            <p:ph type="ctrTitle"/>
          </p:nvPr>
        </p:nvSpPr>
        <p:spPr>
          <a:xfrm rot="5400000">
            <a:off x="6603595" y="1930225"/>
            <a:ext cx="3481200" cy="4875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ree columns 1">
  <p:cSld name="Three columns 1">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921575" y="2993035"/>
            <a:ext cx="18282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F3F3F3"/>
              </a:buClr>
              <a:buSzPts val="1800"/>
              <a:buNone/>
              <a:defRPr sz="1800">
                <a:solidFill>
                  <a:srgbClr val="F3F3F3"/>
                </a:solidFill>
              </a:defRPr>
            </a:lvl1pPr>
            <a:lvl2pPr lvl="1" rtl="0">
              <a:spcBef>
                <a:spcPts val="0"/>
              </a:spcBef>
              <a:spcAft>
                <a:spcPts val="0"/>
              </a:spcAft>
              <a:buClr>
                <a:srgbClr val="F3F3F3"/>
              </a:buClr>
              <a:buSzPts val="1800"/>
              <a:buNone/>
              <a:defRPr sz="1800">
                <a:solidFill>
                  <a:srgbClr val="F3F3F3"/>
                </a:solidFill>
              </a:defRPr>
            </a:lvl2pPr>
            <a:lvl3pPr lvl="2" rtl="0">
              <a:spcBef>
                <a:spcPts val="0"/>
              </a:spcBef>
              <a:spcAft>
                <a:spcPts val="0"/>
              </a:spcAft>
              <a:buClr>
                <a:srgbClr val="F3F3F3"/>
              </a:buClr>
              <a:buSzPts val="1800"/>
              <a:buNone/>
              <a:defRPr sz="1800">
                <a:solidFill>
                  <a:srgbClr val="F3F3F3"/>
                </a:solidFill>
              </a:defRPr>
            </a:lvl3pPr>
            <a:lvl4pPr lvl="3" rtl="0">
              <a:spcBef>
                <a:spcPts val="0"/>
              </a:spcBef>
              <a:spcAft>
                <a:spcPts val="0"/>
              </a:spcAft>
              <a:buClr>
                <a:srgbClr val="F3F3F3"/>
              </a:buClr>
              <a:buSzPts val="1800"/>
              <a:buNone/>
              <a:defRPr sz="1800">
                <a:solidFill>
                  <a:srgbClr val="F3F3F3"/>
                </a:solidFill>
              </a:defRPr>
            </a:lvl4pPr>
            <a:lvl5pPr lvl="4" rtl="0">
              <a:spcBef>
                <a:spcPts val="0"/>
              </a:spcBef>
              <a:spcAft>
                <a:spcPts val="0"/>
              </a:spcAft>
              <a:buClr>
                <a:srgbClr val="F3F3F3"/>
              </a:buClr>
              <a:buSzPts val="1800"/>
              <a:buNone/>
              <a:defRPr sz="1800">
                <a:solidFill>
                  <a:srgbClr val="F3F3F3"/>
                </a:solidFill>
              </a:defRPr>
            </a:lvl5pPr>
            <a:lvl6pPr lvl="5" rtl="0">
              <a:spcBef>
                <a:spcPts val="0"/>
              </a:spcBef>
              <a:spcAft>
                <a:spcPts val="0"/>
              </a:spcAft>
              <a:buClr>
                <a:srgbClr val="F3F3F3"/>
              </a:buClr>
              <a:buSzPts val="1800"/>
              <a:buNone/>
              <a:defRPr sz="1800">
                <a:solidFill>
                  <a:srgbClr val="F3F3F3"/>
                </a:solidFill>
              </a:defRPr>
            </a:lvl6pPr>
            <a:lvl7pPr lvl="6" rtl="0">
              <a:spcBef>
                <a:spcPts val="0"/>
              </a:spcBef>
              <a:spcAft>
                <a:spcPts val="0"/>
              </a:spcAft>
              <a:buClr>
                <a:srgbClr val="F3F3F3"/>
              </a:buClr>
              <a:buSzPts val="1800"/>
              <a:buNone/>
              <a:defRPr sz="1800">
                <a:solidFill>
                  <a:srgbClr val="F3F3F3"/>
                </a:solidFill>
              </a:defRPr>
            </a:lvl7pPr>
            <a:lvl8pPr lvl="7" rtl="0">
              <a:spcBef>
                <a:spcPts val="0"/>
              </a:spcBef>
              <a:spcAft>
                <a:spcPts val="0"/>
              </a:spcAft>
              <a:buClr>
                <a:srgbClr val="F3F3F3"/>
              </a:buClr>
              <a:buSzPts val="1800"/>
              <a:buNone/>
              <a:defRPr sz="1800">
                <a:solidFill>
                  <a:srgbClr val="F3F3F3"/>
                </a:solidFill>
              </a:defRPr>
            </a:lvl8pPr>
            <a:lvl9pPr lvl="8" rtl="0">
              <a:spcBef>
                <a:spcPts val="0"/>
              </a:spcBef>
              <a:spcAft>
                <a:spcPts val="0"/>
              </a:spcAft>
              <a:buClr>
                <a:srgbClr val="F3F3F3"/>
              </a:buClr>
              <a:buSzPts val="1800"/>
              <a:buNone/>
              <a:defRPr sz="1800">
                <a:solidFill>
                  <a:srgbClr val="F3F3F3"/>
                </a:solidFill>
              </a:defRPr>
            </a:lvl9pPr>
          </a:lstStyle>
          <a:p>
            <a:endParaRPr/>
          </a:p>
        </p:txBody>
      </p:sp>
      <p:sp>
        <p:nvSpPr>
          <p:cNvPr id="43" name="Google Shape;43;p6"/>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4" name="Google Shape;44;p6"/>
          <p:cNvSpPr txBox="1">
            <a:spLocks noGrp="1"/>
          </p:cNvSpPr>
          <p:nvPr>
            <p:ph type="ctrTitle" idx="2"/>
          </p:nvPr>
        </p:nvSpPr>
        <p:spPr>
          <a:xfrm>
            <a:off x="906139" y="2993035"/>
            <a:ext cx="18282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F3F3F3"/>
              </a:buClr>
              <a:buSzPts val="1800"/>
              <a:buNone/>
              <a:defRPr sz="1800">
                <a:solidFill>
                  <a:srgbClr val="F3F3F3"/>
                </a:solidFill>
              </a:defRPr>
            </a:lvl1pPr>
            <a:lvl2pPr lvl="1" rtl="0">
              <a:spcBef>
                <a:spcPts val="0"/>
              </a:spcBef>
              <a:spcAft>
                <a:spcPts val="0"/>
              </a:spcAft>
              <a:buClr>
                <a:srgbClr val="F3F3F3"/>
              </a:buClr>
              <a:buSzPts val="1800"/>
              <a:buNone/>
              <a:defRPr sz="1800">
                <a:solidFill>
                  <a:srgbClr val="F3F3F3"/>
                </a:solidFill>
              </a:defRPr>
            </a:lvl2pPr>
            <a:lvl3pPr lvl="2" rtl="0">
              <a:spcBef>
                <a:spcPts val="0"/>
              </a:spcBef>
              <a:spcAft>
                <a:spcPts val="0"/>
              </a:spcAft>
              <a:buClr>
                <a:srgbClr val="F3F3F3"/>
              </a:buClr>
              <a:buSzPts val="1800"/>
              <a:buNone/>
              <a:defRPr sz="1800">
                <a:solidFill>
                  <a:srgbClr val="F3F3F3"/>
                </a:solidFill>
              </a:defRPr>
            </a:lvl3pPr>
            <a:lvl4pPr lvl="3" rtl="0">
              <a:spcBef>
                <a:spcPts val="0"/>
              </a:spcBef>
              <a:spcAft>
                <a:spcPts val="0"/>
              </a:spcAft>
              <a:buClr>
                <a:srgbClr val="F3F3F3"/>
              </a:buClr>
              <a:buSzPts val="1800"/>
              <a:buNone/>
              <a:defRPr sz="1800">
                <a:solidFill>
                  <a:srgbClr val="F3F3F3"/>
                </a:solidFill>
              </a:defRPr>
            </a:lvl4pPr>
            <a:lvl5pPr lvl="4" rtl="0">
              <a:spcBef>
                <a:spcPts val="0"/>
              </a:spcBef>
              <a:spcAft>
                <a:spcPts val="0"/>
              </a:spcAft>
              <a:buClr>
                <a:srgbClr val="F3F3F3"/>
              </a:buClr>
              <a:buSzPts val="1800"/>
              <a:buNone/>
              <a:defRPr sz="1800">
                <a:solidFill>
                  <a:srgbClr val="F3F3F3"/>
                </a:solidFill>
              </a:defRPr>
            </a:lvl5pPr>
            <a:lvl6pPr lvl="5" rtl="0">
              <a:spcBef>
                <a:spcPts val="0"/>
              </a:spcBef>
              <a:spcAft>
                <a:spcPts val="0"/>
              </a:spcAft>
              <a:buClr>
                <a:srgbClr val="F3F3F3"/>
              </a:buClr>
              <a:buSzPts val="1800"/>
              <a:buNone/>
              <a:defRPr sz="1800">
                <a:solidFill>
                  <a:srgbClr val="F3F3F3"/>
                </a:solidFill>
              </a:defRPr>
            </a:lvl6pPr>
            <a:lvl7pPr lvl="6" rtl="0">
              <a:spcBef>
                <a:spcPts val="0"/>
              </a:spcBef>
              <a:spcAft>
                <a:spcPts val="0"/>
              </a:spcAft>
              <a:buClr>
                <a:srgbClr val="F3F3F3"/>
              </a:buClr>
              <a:buSzPts val="1800"/>
              <a:buNone/>
              <a:defRPr sz="1800">
                <a:solidFill>
                  <a:srgbClr val="F3F3F3"/>
                </a:solidFill>
              </a:defRPr>
            </a:lvl7pPr>
            <a:lvl8pPr lvl="7" rtl="0">
              <a:spcBef>
                <a:spcPts val="0"/>
              </a:spcBef>
              <a:spcAft>
                <a:spcPts val="0"/>
              </a:spcAft>
              <a:buClr>
                <a:srgbClr val="F3F3F3"/>
              </a:buClr>
              <a:buSzPts val="1800"/>
              <a:buNone/>
              <a:defRPr sz="1800">
                <a:solidFill>
                  <a:srgbClr val="F3F3F3"/>
                </a:solidFill>
              </a:defRPr>
            </a:lvl8pPr>
            <a:lvl9pPr lvl="8" rtl="0">
              <a:spcBef>
                <a:spcPts val="0"/>
              </a:spcBef>
              <a:spcAft>
                <a:spcPts val="0"/>
              </a:spcAft>
              <a:buClr>
                <a:srgbClr val="F3F3F3"/>
              </a:buClr>
              <a:buSzPts val="1800"/>
              <a:buNone/>
              <a:defRPr sz="1800">
                <a:solidFill>
                  <a:srgbClr val="F3F3F3"/>
                </a:solidFill>
              </a:defRPr>
            </a:lvl9pPr>
          </a:lstStyle>
          <a:p>
            <a:endParaRPr/>
          </a:p>
        </p:txBody>
      </p:sp>
      <p:sp>
        <p:nvSpPr>
          <p:cNvPr id="45" name="Google Shape;45;p6"/>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6" name="Google Shape;46;p6"/>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7" name="Google Shape;47;p6"/>
          <p:cNvSpPr txBox="1">
            <a:spLocks noGrp="1"/>
          </p:cNvSpPr>
          <p:nvPr>
            <p:ph type="ctrTitle" idx="5"/>
          </p:nvPr>
        </p:nvSpPr>
        <p:spPr>
          <a:xfrm>
            <a:off x="2928557" y="2993035"/>
            <a:ext cx="17988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rgbClr val="F3F3F3"/>
              </a:buClr>
              <a:buSzPts val="1800"/>
              <a:buNone/>
              <a:defRPr sz="1800">
                <a:solidFill>
                  <a:srgbClr val="F3F3F3"/>
                </a:solidFill>
              </a:defRPr>
            </a:lvl1pPr>
            <a:lvl2pPr lvl="1" rtl="0">
              <a:spcBef>
                <a:spcPts val="0"/>
              </a:spcBef>
              <a:spcAft>
                <a:spcPts val="0"/>
              </a:spcAft>
              <a:buClr>
                <a:srgbClr val="F3F3F3"/>
              </a:buClr>
              <a:buSzPts val="1800"/>
              <a:buNone/>
              <a:defRPr sz="1800">
                <a:solidFill>
                  <a:srgbClr val="F3F3F3"/>
                </a:solidFill>
              </a:defRPr>
            </a:lvl2pPr>
            <a:lvl3pPr lvl="2" rtl="0">
              <a:spcBef>
                <a:spcPts val="0"/>
              </a:spcBef>
              <a:spcAft>
                <a:spcPts val="0"/>
              </a:spcAft>
              <a:buClr>
                <a:srgbClr val="F3F3F3"/>
              </a:buClr>
              <a:buSzPts val="1800"/>
              <a:buNone/>
              <a:defRPr sz="1800">
                <a:solidFill>
                  <a:srgbClr val="F3F3F3"/>
                </a:solidFill>
              </a:defRPr>
            </a:lvl3pPr>
            <a:lvl4pPr lvl="3" rtl="0">
              <a:spcBef>
                <a:spcPts val="0"/>
              </a:spcBef>
              <a:spcAft>
                <a:spcPts val="0"/>
              </a:spcAft>
              <a:buClr>
                <a:srgbClr val="F3F3F3"/>
              </a:buClr>
              <a:buSzPts val="1800"/>
              <a:buNone/>
              <a:defRPr sz="1800">
                <a:solidFill>
                  <a:srgbClr val="F3F3F3"/>
                </a:solidFill>
              </a:defRPr>
            </a:lvl4pPr>
            <a:lvl5pPr lvl="4" rtl="0">
              <a:spcBef>
                <a:spcPts val="0"/>
              </a:spcBef>
              <a:spcAft>
                <a:spcPts val="0"/>
              </a:spcAft>
              <a:buClr>
                <a:srgbClr val="F3F3F3"/>
              </a:buClr>
              <a:buSzPts val="1800"/>
              <a:buNone/>
              <a:defRPr sz="1800">
                <a:solidFill>
                  <a:srgbClr val="F3F3F3"/>
                </a:solidFill>
              </a:defRPr>
            </a:lvl5pPr>
            <a:lvl6pPr lvl="5" rtl="0">
              <a:spcBef>
                <a:spcPts val="0"/>
              </a:spcBef>
              <a:spcAft>
                <a:spcPts val="0"/>
              </a:spcAft>
              <a:buClr>
                <a:srgbClr val="F3F3F3"/>
              </a:buClr>
              <a:buSzPts val="1800"/>
              <a:buNone/>
              <a:defRPr sz="1800">
                <a:solidFill>
                  <a:srgbClr val="F3F3F3"/>
                </a:solidFill>
              </a:defRPr>
            </a:lvl6pPr>
            <a:lvl7pPr lvl="6" rtl="0">
              <a:spcBef>
                <a:spcPts val="0"/>
              </a:spcBef>
              <a:spcAft>
                <a:spcPts val="0"/>
              </a:spcAft>
              <a:buClr>
                <a:srgbClr val="F3F3F3"/>
              </a:buClr>
              <a:buSzPts val="1800"/>
              <a:buNone/>
              <a:defRPr sz="1800">
                <a:solidFill>
                  <a:srgbClr val="F3F3F3"/>
                </a:solidFill>
              </a:defRPr>
            </a:lvl7pPr>
            <a:lvl8pPr lvl="7" rtl="0">
              <a:spcBef>
                <a:spcPts val="0"/>
              </a:spcBef>
              <a:spcAft>
                <a:spcPts val="0"/>
              </a:spcAft>
              <a:buClr>
                <a:srgbClr val="F3F3F3"/>
              </a:buClr>
              <a:buSzPts val="1800"/>
              <a:buNone/>
              <a:defRPr sz="1800">
                <a:solidFill>
                  <a:srgbClr val="F3F3F3"/>
                </a:solidFill>
              </a:defRPr>
            </a:lvl8pPr>
            <a:lvl9pPr lvl="8" rtl="0">
              <a:spcBef>
                <a:spcPts val="0"/>
              </a:spcBef>
              <a:spcAft>
                <a:spcPts val="0"/>
              </a:spcAft>
              <a:buClr>
                <a:srgbClr val="F3F3F3"/>
              </a:buClr>
              <a:buSzPts val="1800"/>
              <a:buNone/>
              <a:defRPr sz="1800">
                <a:solidFill>
                  <a:srgbClr val="F3F3F3"/>
                </a:solidFill>
              </a:defRPr>
            </a:lvl9pPr>
          </a:lstStyle>
          <a:p>
            <a:endParaRPr/>
          </a:p>
        </p:txBody>
      </p:sp>
      <p:sp>
        <p:nvSpPr>
          <p:cNvPr id="48" name="Google Shape;48;p6"/>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extLst>
      <p:ext uri="{BB962C8B-B14F-4D97-AF65-F5344CB8AC3E}">
        <p14:creationId xmlns:p14="http://schemas.microsoft.com/office/powerpoint/2010/main" val="3244044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1pPr>
            <a:lvl2pPr lvl="1"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2pPr>
            <a:lvl3pPr lvl="2"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3pPr>
            <a:lvl4pPr lvl="3"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4pPr>
            <a:lvl5pPr lvl="4"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5pPr>
            <a:lvl6pPr lvl="5"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6pPr>
            <a:lvl7pPr lvl="6"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7pPr>
            <a:lvl8pPr lvl="7"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8pPr>
            <a:lvl9pPr lvl="8"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1pPr>
            <a:lvl2pPr marL="914400" lvl="1"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2pPr>
            <a:lvl3pPr marL="1371600" lvl="2"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3pPr>
            <a:lvl4pPr marL="1828800" lvl="3"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4pPr>
            <a:lvl5pPr marL="2286000" lvl="4"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5pPr>
            <a:lvl6pPr marL="2743200" lvl="5"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6pPr>
            <a:lvl7pPr marL="3200400" lvl="6"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7pPr>
            <a:lvl8pPr marL="3657600" lvl="7"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8pPr>
            <a:lvl9pPr marL="4114800" lvl="8" indent="-304800" rtl="0">
              <a:lnSpc>
                <a:spcPct val="115000"/>
              </a:lnSpc>
              <a:spcBef>
                <a:spcPts val="1600"/>
              </a:spcBef>
              <a:spcAft>
                <a:spcPts val="160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60" r:id="rId4"/>
    <p:sldLayoutId id="2147483670"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emf"/><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6"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10" Type="http://schemas.openxmlformats.org/officeDocument/2006/relationships/image" Target="../media/image23.jpeg"/><Relationship Id="rId4" Type="http://schemas.microsoft.com/office/2007/relationships/hdphoto" Target="../media/hdphoto1.wdp"/><Relationship Id="rId9"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2.jpe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pic>
        <p:nvPicPr>
          <p:cNvPr id="123" name="Google Shape;123;p24"/>
          <p:cNvPicPr preferRelativeResize="0"/>
          <p:nvPr/>
        </p:nvPicPr>
        <p:blipFill rotWithShape="1">
          <a:blip r:embed="rId3">
            <a:alphaModFix/>
          </a:blip>
          <a:srcRect/>
          <a:stretch/>
        </p:blipFill>
        <p:spPr>
          <a:xfrm flipH="1">
            <a:off x="8061315" y="0"/>
            <a:ext cx="4801431" cy="5148267"/>
          </a:xfrm>
          <a:prstGeom prst="rect">
            <a:avLst/>
          </a:prstGeom>
          <a:noFill/>
          <a:ln>
            <a:noFill/>
          </a:ln>
        </p:spPr>
      </p:pic>
      <p:pic>
        <p:nvPicPr>
          <p:cNvPr id="1026" name="Picture 2" descr="Do Constructed Wetlands Improve Water Quality? - Probiotic Solutions®">
            <a:extLst>
              <a:ext uri="{FF2B5EF4-FFF2-40B4-BE49-F238E27FC236}">
                <a16:creationId xmlns:a16="http://schemas.microsoft.com/office/drawing/2014/main" id="{D98B02D0-C301-1F1E-06D4-9A30E4E90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7854" y="656"/>
            <a:ext cx="8784896" cy="5143500"/>
          </a:xfrm>
          <a:prstGeom prst="rect">
            <a:avLst/>
          </a:prstGeom>
          <a:noFill/>
          <a:extLst>
            <a:ext uri="{909E8E84-426E-40DD-AFC4-6F175D3DCCD1}">
              <a14:hiddenFill xmlns:a14="http://schemas.microsoft.com/office/drawing/2010/main">
                <a:solidFill>
                  <a:srgbClr val="FFFFFF"/>
                </a:solidFill>
              </a14:hiddenFill>
            </a:ext>
          </a:extLst>
        </p:spPr>
      </p:pic>
      <p:sp>
        <p:nvSpPr>
          <p:cNvPr id="124" name="Google Shape;124;p24"/>
          <p:cNvSpPr/>
          <p:nvPr/>
        </p:nvSpPr>
        <p:spPr>
          <a:xfrm rot="5400000">
            <a:off x="1439325" y="13850"/>
            <a:ext cx="3358800" cy="50265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26;p24"/>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lt1"/>
              </a:solidFill>
            </a:endParaRPr>
          </a:p>
          <a:p>
            <a:pPr marL="0" lvl="0" indent="0" algn="l" rtl="0">
              <a:spcBef>
                <a:spcPts val="0"/>
              </a:spcBef>
              <a:spcAft>
                <a:spcPts val="0"/>
              </a:spcAft>
              <a:buNone/>
            </a:pPr>
            <a:endParaRPr dirty="0">
              <a:solidFill>
                <a:schemeClr val="lt1"/>
              </a:solidFill>
              <a:latin typeface="Livvic"/>
              <a:ea typeface="Livvic"/>
              <a:cs typeface="Livvic"/>
              <a:sym typeface="Livvic"/>
            </a:endParaRPr>
          </a:p>
          <a:p>
            <a:pPr marL="0" lvl="0" indent="0" algn="l" rtl="0">
              <a:spcBef>
                <a:spcPts val="0"/>
              </a:spcBef>
              <a:spcAft>
                <a:spcPts val="0"/>
              </a:spcAft>
              <a:buNone/>
            </a:pPr>
            <a:endParaRPr dirty="0">
              <a:solidFill>
                <a:schemeClr val="lt1"/>
              </a:solidFill>
              <a:latin typeface="Livvic"/>
              <a:ea typeface="Livvic"/>
              <a:cs typeface="Livvic"/>
              <a:sym typeface="Livvic"/>
            </a:endParaRPr>
          </a:p>
        </p:txBody>
      </p:sp>
      <p:sp>
        <p:nvSpPr>
          <p:cNvPr id="127" name="Google Shape;127;p24"/>
          <p:cNvSpPr/>
          <p:nvPr/>
        </p:nvSpPr>
        <p:spPr>
          <a:xfrm rot="-5400000" flipH="1">
            <a:off x="7354200" y="2416550"/>
            <a:ext cx="3358800" cy="22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Εικόνα 1">
            <a:extLst>
              <a:ext uri="{FF2B5EF4-FFF2-40B4-BE49-F238E27FC236}">
                <a16:creationId xmlns:a16="http://schemas.microsoft.com/office/drawing/2014/main" id="{FCB6FCC1-01D1-4001-7870-1EE4FBEABEFC}"/>
              </a:ext>
            </a:extLst>
          </p:cNvPr>
          <p:cNvPicPr>
            <a:picLocks noChangeAspect="1"/>
          </p:cNvPicPr>
          <p:nvPr/>
        </p:nvPicPr>
        <p:blipFill>
          <a:blip r:embed="rId5"/>
          <a:stretch>
            <a:fillRect/>
          </a:stretch>
        </p:blipFill>
        <p:spPr>
          <a:xfrm>
            <a:off x="907075" y="1663885"/>
            <a:ext cx="4192202" cy="18047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6388" name="Picture 4" descr="Two Day Workshop">
            <a:extLst>
              <a:ext uri="{FF2B5EF4-FFF2-40B4-BE49-F238E27FC236}">
                <a16:creationId xmlns:a16="http://schemas.microsoft.com/office/drawing/2014/main" id="{12D8C605-9F93-393E-AB6A-6CD7420BEA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807" b="15214"/>
          <a:stretch/>
        </p:blipFill>
        <p:spPr bwMode="auto">
          <a:xfrm>
            <a:off x="1495684" y="643490"/>
            <a:ext cx="4664546" cy="2594666"/>
          </a:xfrm>
          <a:prstGeom prst="rect">
            <a:avLst/>
          </a:prstGeom>
          <a:noFill/>
          <a:extLst>
            <a:ext uri="{909E8E84-426E-40DD-AFC4-6F175D3DCCD1}">
              <a14:hiddenFill xmlns:a14="http://schemas.microsoft.com/office/drawing/2010/main">
                <a:solidFill>
                  <a:srgbClr val="FFFFFF"/>
                </a:solidFill>
              </a14:hiddenFill>
            </a:ext>
          </a:extLst>
        </p:spPr>
      </p:pic>
      <p:sp>
        <p:nvSpPr>
          <p:cNvPr id="189" name="Google Shape;189;p29"/>
          <p:cNvSpPr txBox="1">
            <a:spLocks noGrp="1"/>
          </p:cNvSpPr>
          <p:nvPr>
            <p:ph type="ctrTitle" idx="4"/>
          </p:nvPr>
        </p:nvSpPr>
        <p:spPr>
          <a:xfrm rot="5400000">
            <a:off x="6412210" y="2561964"/>
            <a:ext cx="3957877"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stakeholder consultation workshops</a:t>
            </a:r>
            <a:endParaRPr dirty="0"/>
          </a:p>
        </p:txBody>
      </p:sp>
      <p:sp>
        <p:nvSpPr>
          <p:cNvPr id="191" name="Google Shape;191;p29"/>
          <p:cNvSpPr/>
          <p:nvPr/>
        </p:nvSpPr>
        <p:spPr>
          <a:xfrm>
            <a:off x="0" y="2632200"/>
            <a:ext cx="7215000" cy="2511300"/>
          </a:xfrm>
          <a:prstGeom prst="rect">
            <a:avLst/>
          </a:prstGeom>
          <a:solidFill>
            <a:schemeClr val="accent5">
              <a:lumMod val="40000"/>
              <a:lumOff val="60000"/>
            </a:schemeClr>
          </a:solidFill>
          <a:ln>
            <a:solidFill>
              <a:schemeClr val="accent5">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Livvic" pitchFamily="2" charset="0"/>
            </a:endParaRPr>
          </a:p>
        </p:txBody>
      </p:sp>
      <p:sp>
        <p:nvSpPr>
          <p:cNvPr id="192" name="Google Shape;192;p29"/>
          <p:cNvSpPr txBox="1">
            <a:spLocks noGrp="1"/>
          </p:cNvSpPr>
          <p:nvPr>
            <p:ph type="subTitle" idx="1"/>
          </p:nvPr>
        </p:nvSpPr>
        <p:spPr>
          <a:xfrm>
            <a:off x="5017271" y="3553810"/>
            <a:ext cx="1798799"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Arial Nova" panose="020B0504020202020204" pitchFamily="34" charset="0"/>
              </a:rPr>
              <a:t>Aimed at performing a final validation of the proposed strategies, and policies in the field of NBS and water management</a:t>
            </a:r>
            <a:endParaRPr sz="1200" b="1" dirty="0">
              <a:latin typeface="Arial Nova" panose="020B0504020202020204" pitchFamily="34" charset="0"/>
            </a:endParaRPr>
          </a:p>
        </p:txBody>
      </p:sp>
      <p:sp>
        <p:nvSpPr>
          <p:cNvPr id="193" name="Google Shape;193;p29"/>
          <p:cNvSpPr txBox="1">
            <a:spLocks noGrp="1"/>
          </p:cNvSpPr>
          <p:nvPr>
            <p:ph type="subTitle" idx="3"/>
          </p:nvPr>
        </p:nvSpPr>
        <p:spPr>
          <a:xfrm>
            <a:off x="789659" y="3553810"/>
            <a:ext cx="1626673"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Arial Nova" panose="020B0504020202020204" pitchFamily="34" charset="0"/>
              </a:rPr>
              <a:t>Aimed at gathering information on the current application of NBS</a:t>
            </a:r>
            <a:endParaRPr sz="1200" b="1" dirty="0">
              <a:latin typeface="Arial Nova" panose="020B0504020202020204" pitchFamily="34" charset="0"/>
            </a:endParaRPr>
          </a:p>
        </p:txBody>
      </p:sp>
      <p:sp>
        <p:nvSpPr>
          <p:cNvPr id="194" name="Google Shape;194;p29"/>
          <p:cNvSpPr txBox="1">
            <a:spLocks noGrp="1"/>
          </p:cNvSpPr>
          <p:nvPr>
            <p:ph type="ctrTitle" idx="2"/>
          </p:nvPr>
        </p:nvSpPr>
        <p:spPr>
          <a:xfrm>
            <a:off x="906139" y="2993035"/>
            <a:ext cx="18282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ES_tradnl" sz="1800" dirty="0">
                <a:effectLst/>
                <a:latin typeface="Livvic" pitchFamily="2" charset="0"/>
                <a:ea typeface="Times New Roman" panose="02020603050405020304" pitchFamily="18" charset="0"/>
                <a:cs typeface="Times New Roman" panose="02020603050405020304" pitchFamily="18" charset="0"/>
              </a:rPr>
              <a:t>INTIAL</a:t>
            </a:r>
            <a:br>
              <a:rPr lang="es-ES_tradnl" sz="1800" dirty="0">
                <a:effectLst/>
                <a:latin typeface="Livvic" pitchFamily="2" charset="0"/>
                <a:ea typeface="Times New Roman" panose="02020603050405020304" pitchFamily="18" charset="0"/>
                <a:cs typeface="Times New Roman" panose="02020603050405020304" pitchFamily="18" charset="0"/>
              </a:rPr>
            </a:br>
            <a:r>
              <a:rPr lang="es-ES_tradnl" sz="1800" dirty="0">
                <a:effectLst/>
                <a:latin typeface="Livvic" pitchFamily="2" charset="0"/>
                <a:ea typeface="Times New Roman" panose="02020603050405020304" pitchFamily="18" charset="0"/>
                <a:cs typeface="Times New Roman" panose="02020603050405020304" pitchFamily="18" charset="0"/>
              </a:rPr>
              <a:t>SCW </a:t>
            </a:r>
            <a:endParaRPr dirty="0">
              <a:latin typeface="Livvic" pitchFamily="2" charset="0"/>
            </a:endParaRPr>
          </a:p>
        </p:txBody>
      </p:sp>
      <p:sp>
        <p:nvSpPr>
          <p:cNvPr id="195" name="Google Shape;195;p29"/>
          <p:cNvSpPr txBox="1">
            <a:spLocks noGrp="1"/>
          </p:cNvSpPr>
          <p:nvPr>
            <p:ph type="ctrTitle"/>
          </p:nvPr>
        </p:nvSpPr>
        <p:spPr>
          <a:xfrm>
            <a:off x="4990087" y="2993035"/>
            <a:ext cx="18282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Final </a:t>
            </a:r>
            <a:br>
              <a:rPr lang="en" dirty="0"/>
            </a:br>
            <a:r>
              <a:rPr lang="en" dirty="0"/>
              <a:t>SCW</a:t>
            </a:r>
            <a:endParaRPr dirty="0"/>
          </a:p>
        </p:txBody>
      </p:sp>
      <p:sp>
        <p:nvSpPr>
          <p:cNvPr id="196" name="Google Shape;196;p29"/>
          <p:cNvSpPr txBox="1">
            <a:spLocks noGrp="1"/>
          </p:cNvSpPr>
          <p:nvPr>
            <p:ph type="ctrTitle" idx="5"/>
          </p:nvPr>
        </p:nvSpPr>
        <p:spPr>
          <a:xfrm>
            <a:off x="2928557" y="2993035"/>
            <a:ext cx="17988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Mid-project SCW</a:t>
            </a:r>
            <a:endParaRPr dirty="0"/>
          </a:p>
        </p:txBody>
      </p:sp>
      <p:sp>
        <p:nvSpPr>
          <p:cNvPr id="197" name="Google Shape;197;p29"/>
          <p:cNvSpPr txBox="1">
            <a:spLocks noGrp="1"/>
          </p:cNvSpPr>
          <p:nvPr>
            <p:ph type="subTitle" idx="6"/>
          </p:nvPr>
        </p:nvSpPr>
        <p:spPr>
          <a:xfrm>
            <a:off x="2734339" y="3553810"/>
            <a:ext cx="1881235" cy="9462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1200" b="1" dirty="0">
                <a:latin typeface="Arial Nova" panose="020B0504020202020204" pitchFamily="34" charset="0"/>
              </a:rPr>
              <a:t>Aimed at gathering information on the economic instruments and policies for promoting NBS for wastewater treatment and water reclamation</a:t>
            </a:r>
            <a:endParaRPr sz="1200" b="1" dirty="0">
              <a:latin typeface="Arial Nova" panose="020B0504020202020204" pitchFamily="34" charset="0"/>
            </a:endParaRPr>
          </a:p>
        </p:txBody>
      </p:sp>
      <p:sp>
        <p:nvSpPr>
          <p:cNvPr id="198" name="Google Shape;198;p29"/>
          <p:cNvSpPr/>
          <p:nvPr/>
        </p:nvSpPr>
        <p:spPr>
          <a:xfrm rot="10800000" flipH="1">
            <a:off x="0" y="2424900"/>
            <a:ext cx="7215000" cy="207300"/>
          </a:xfrm>
          <a:prstGeom prst="rect">
            <a:avLst/>
          </a:prstGeom>
          <a:solidFill>
            <a:srgbClr val="908269">
              <a:alpha val="617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8EFF3CF5-0985-5180-365E-6F98567745FB}"/>
              </a:ext>
            </a:extLst>
          </p:cNvPr>
          <p:cNvSpPr txBox="1"/>
          <p:nvPr/>
        </p:nvSpPr>
        <p:spPr>
          <a:xfrm>
            <a:off x="74428" y="31603"/>
            <a:ext cx="89951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 b="1" i="0" u="none" strike="noStrike" dirty="0">
                <a:solidFill>
                  <a:srgbClr val="000000"/>
                </a:solidFill>
                <a:effectLst/>
                <a:latin typeface="Arial Nova" panose="020B0504020202020204" pitchFamily="34" charset="0"/>
              </a:rPr>
              <a:t>Subtask 6.2.3. Stakeholder advisory board periodic consultation workshops</a:t>
            </a:r>
          </a:p>
          <a:p>
            <a:pPr algn="ctr"/>
            <a:r>
              <a:rPr lang="en" i="0" u="none" strike="noStrike" dirty="0">
                <a:solidFill>
                  <a:srgbClr val="000000"/>
                </a:solidFill>
                <a:effectLst/>
                <a:latin typeface="Arial Nova" panose="020B0504020202020204" pitchFamily="34" charset="0"/>
              </a:rPr>
              <a:t>This part of the project involves holding meetings with stakeholders to get their input and feedback </a:t>
            </a:r>
          </a:p>
        </p:txBody>
      </p:sp>
      <p:pic>
        <p:nvPicPr>
          <p:cNvPr id="4" name="Picture 2" descr="Two Day Workshop | Workshop | pugsya.com">
            <a:extLst>
              <a:ext uri="{FF2B5EF4-FFF2-40B4-BE49-F238E27FC236}">
                <a16:creationId xmlns:a16="http://schemas.microsoft.com/office/drawing/2014/main" id="{EA8FF374-BEEC-391C-5BF6-6754A3F417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099"/>
          <a:stretch/>
        </p:blipFill>
        <p:spPr bwMode="auto">
          <a:xfrm>
            <a:off x="-6541228" y="31603"/>
            <a:ext cx="6214895" cy="3726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4" name="TextBox 3">
            <a:extLst>
              <a:ext uri="{FF2B5EF4-FFF2-40B4-BE49-F238E27FC236}">
                <a16:creationId xmlns:a16="http://schemas.microsoft.com/office/drawing/2014/main" id="{A680FF8B-F39D-3C87-B470-4EA11B283CEB}"/>
              </a:ext>
            </a:extLst>
          </p:cNvPr>
          <p:cNvSpPr txBox="1"/>
          <p:nvPr/>
        </p:nvSpPr>
        <p:spPr>
          <a:xfrm>
            <a:off x="164804" y="111343"/>
            <a:ext cx="881439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 b="1" i="0" u="none" strike="noStrike" dirty="0">
                <a:solidFill>
                  <a:srgbClr val="000000"/>
                </a:solidFill>
                <a:effectLst/>
                <a:latin typeface="Arial Nova" panose="020B0504020202020204" pitchFamily="34" charset="0"/>
              </a:rPr>
              <a:t>Task 6.3. Capacity building and Training activities</a:t>
            </a:r>
          </a:p>
          <a:p>
            <a:pPr algn="ctr"/>
            <a:r>
              <a:rPr lang="en" i="0" u="none" strike="noStrike" dirty="0">
                <a:solidFill>
                  <a:srgbClr val="000000"/>
                </a:solidFill>
                <a:effectLst/>
                <a:latin typeface="Arial Nova" panose="020B0504020202020204" pitchFamily="34" charset="0"/>
              </a:rPr>
              <a:t>The goal is to  increase knowledge and acceptance of CIRQUA technologies among stakeholders.</a:t>
            </a:r>
          </a:p>
        </p:txBody>
      </p:sp>
      <p:sp>
        <p:nvSpPr>
          <p:cNvPr id="5" name="Google Shape;324;p37">
            <a:extLst>
              <a:ext uri="{FF2B5EF4-FFF2-40B4-BE49-F238E27FC236}">
                <a16:creationId xmlns:a16="http://schemas.microsoft.com/office/drawing/2014/main" id="{996284DD-3246-D2FE-E55E-6E63E84FC95C}"/>
              </a:ext>
            </a:extLst>
          </p:cNvPr>
          <p:cNvSpPr/>
          <p:nvPr/>
        </p:nvSpPr>
        <p:spPr>
          <a:xfrm>
            <a:off x="239240" y="739877"/>
            <a:ext cx="3116959" cy="752093"/>
          </a:xfrm>
          <a:prstGeom prst="rect">
            <a:avLst/>
          </a:prstGeom>
          <a:solidFill>
            <a:srgbClr val="CFC3AC">
              <a:alpha val="732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Arial Nova" panose="020B0504020202020204" pitchFamily="34" charset="0"/>
              </a:rPr>
              <a:t>Two (2) capacity building workshops (CBWs) on the project technologies</a:t>
            </a:r>
            <a:endParaRPr b="1" dirty="0">
              <a:latin typeface="Arial Nova" panose="020B0504020202020204" pitchFamily="34" charset="0"/>
            </a:endParaRPr>
          </a:p>
        </p:txBody>
      </p:sp>
      <p:sp>
        <p:nvSpPr>
          <p:cNvPr id="6" name="Google Shape;325;p37">
            <a:extLst>
              <a:ext uri="{FF2B5EF4-FFF2-40B4-BE49-F238E27FC236}">
                <a16:creationId xmlns:a16="http://schemas.microsoft.com/office/drawing/2014/main" id="{92A5F8A7-49B9-2CC7-361B-E00B14514EBC}"/>
              </a:ext>
            </a:extLst>
          </p:cNvPr>
          <p:cNvSpPr/>
          <p:nvPr/>
        </p:nvSpPr>
        <p:spPr>
          <a:xfrm>
            <a:off x="239235" y="1658580"/>
            <a:ext cx="3116959" cy="750666"/>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Arial Nova" panose="020B0504020202020204" pitchFamily="34" charset="0"/>
              </a:rPr>
              <a:t>Three train-the-trainer 2-day course on CIRQUA technologies</a:t>
            </a:r>
            <a:endParaRPr b="1" dirty="0">
              <a:latin typeface="Arial Nova" panose="020B0504020202020204" pitchFamily="34" charset="0"/>
            </a:endParaRPr>
          </a:p>
        </p:txBody>
      </p:sp>
      <p:sp>
        <p:nvSpPr>
          <p:cNvPr id="12" name="Google Shape;324;p37">
            <a:extLst>
              <a:ext uri="{FF2B5EF4-FFF2-40B4-BE49-F238E27FC236}">
                <a16:creationId xmlns:a16="http://schemas.microsoft.com/office/drawing/2014/main" id="{C0A2A0AA-796D-06A5-C160-B014B3E22768}"/>
              </a:ext>
            </a:extLst>
          </p:cNvPr>
          <p:cNvSpPr/>
          <p:nvPr/>
        </p:nvSpPr>
        <p:spPr>
          <a:xfrm>
            <a:off x="239235" y="2561958"/>
            <a:ext cx="3116959" cy="752093"/>
          </a:xfrm>
          <a:prstGeom prst="rect">
            <a:avLst/>
          </a:prstGeom>
          <a:solidFill>
            <a:srgbClr val="CFC3AC">
              <a:alpha val="732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Arial Nova" panose="020B0504020202020204" pitchFamily="34" charset="0"/>
              </a:rPr>
              <a:t>Promotion of CIRQUA technologies</a:t>
            </a:r>
            <a:endParaRPr b="1" dirty="0">
              <a:latin typeface="Arial Nova" panose="020B0504020202020204" pitchFamily="34" charset="0"/>
            </a:endParaRPr>
          </a:p>
        </p:txBody>
      </p:sp>
      <p:sp>
        <p:nvSpPr>
          <p:cNvPr id="13" name="Google Shape;325;p37">
            <a:extLst>
              <a:ext uri="{FF2B5EF4-FFF2-40B4-BE49-F238E27FC236}">
                <a16:creationId xmlns:a16="http://schemas.microsoft.com/office/drawing/2014/main" id="{4FB20488-8934-925A-273B-1E571C9383A2}"/>
              </a:ext>
            </a:extLst>
          </p:cNvPr>
          <p:cNvSpPr/>
          <p:nvPr/>
        </p:nvSpPr>
        <p:spPr>
          <a:xfrm>
            <a:off x="239235" y="3466763"/>
            <a:ext cx="3116959" cy="752093"/>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i="0" u="none" strike="noStrike" dirty="0">
                <a:solidFill>
                  <a:srgbClr val="000000"/>
                </a:solidFill>
                <a:effectLst/>
                <a:latin typeface="Arial Nova" panose="020B0504020202020204" pitchFamily="34" charset="0"/>
              </a:rPr>
              <a:t>Interviews and meetings with scientists</a:t>
            </a:r>
            <a:endParaRPr lang="en" b="1" dirty="0">
              <a:latin typeface="Arial Nova" panose="020B0504020202020204" pitchFamily="34" charset="0"/>
            </a:endParaRPr>
          </a:p>
        </p:txBody>
      </p:sp>
      <p:sp>
        <p:nvSpPr>
          <p:cNvPr id="14" name="Google Shape;324;p37">
            <a:extLst>
              <a:ext uri="{FF2B5EF4-FFF2-40B4-BE49-F238E27FC236}">
                <a16:creationId xmlns:a16="http://schemas.microsoft.com/office/drawing/2014/main" id="{A4CC5034-4CDB-ABE2-971A-5AF8B82E3BED}"/>
              </a:ext>
            </a:extLst>
          </p:cNvPr>
          <p:cNvSpPr/>
          <p:nvPr/>
        </p:nvSpPr>
        <p:spPr>
          <a:xfrm>
            <a:off x="239235" y="4371568"/>
            <a:ext cx="3116959" cy="750666"/>
          </a:xfrm>
          <a:prstGeom prst="rect">
            <a:avLst/>
          </a:prstGeom>
          <a:solidFill>
            <a:srgbClr val="CFC3AC">
              <a:alpha val="732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i="0" u="none" strike="noStrike" dirty="0">
                <a:solidFill>
                  <a:srgbClr val="000000"/>
                </a:solidFill>
                <a:effectLst/>
                <a:latin typeface="Arial Nova" panose="020B0504020202020204" pitchFamily="34" charset="0"/>
              </a:rPr>
              <a:t>Two (2) on-field trainings</a:t>
            </a:r>
            <a:endParaRPr b="1" dirty="0">
              <a:latin typeface="Arial Nova" panose="020B0504020202020204" pitchFamily="34" charset="0"/>
            </a:endParaRPr>
          </a:p>
        </p:txBody>
      </p:sp>
      <p:pic>
        <p:nvPicPr>
          <p:cNvPr id="15362" name="Picture 2" descr="140,741 Workshop Training Images, Stock Photos, 3D objects, &amp; Vectors |  Shutterstock">
            <a:extLst>
              <a:ext uri="{FF2B5EF4-FFF2-40B4-BE49-F238E27FC236}">
                <a16:creationId xmlns:a16="http://schemas.microsoft.com/office/drawing/2014/main" id="{A3363848-ED29-B607-783B-E4F9586A24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972"/>
          <a:stretch/>
        </p:blipFill>
        <p:spPr bwMode="auto">
          <a:xfrm>
            <a:off x="3908402" y="1254643"/>
            <a:ext cx="4757629" cy="2726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044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27"/>
          <p:cNvSpPr/>
          <p:nvPr/>
        </p:nvSpPr>
        <p:spPr>
          <a:xfrm>
            <a:off x="0" y="0"/>
            <a:ext cx="9144000" cy="51435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TextBox 3">
            <a:extLst>
              <a:ext uri="{FF2B5EF4-FFF2-40B4-BE49-F238E27FC236}">
                <a16:creationId xmlns:a16="http://schemas.microsoft.com/office/drawing/2014/main" id="{A680FF8B-F39D-3C87-B470-4EA11B283CEB}"/>
              </a:ext>
            </a:extLst>
          </p:cNvPr>
          <p:cNvSpPr txBox="1"/>
          <p:nvPr/>
        </p:nvSpPr>
        <p:spPr>
          <a:xfrm>
            <a:off x="74428" y="137719"/>
            <a:ext cx="899514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 b="1" i="0" u="none" strike="noStrike" dirty="0">
                <a:solidFill>
                  <a:srgbClr val="000000"/>
                </a:solidFill>
                <a:effectLst/>
                <a:latin typeface="Arial Nova" panose="020B0504020202020204" pitchFamily="34" charset="0"/>
              </a:rPr>
              <a:t>Task 6.4. Stakeholder advisory board periodic consultation workshops</a:t>
            </a:r>
          </a:p>
          <a:p>
            <a:pPr algn="ctr"/>
            <a:r>
              <a:rPr lang="en" i="0" u="none" strike="noStrike">
                <a:solidFill>
                  <a:srgbClr val="000000"/>
                </a:solidFill>
                <a:effectLst/>
                <a:latin typeface="Arial Nova" panose="020B0504020202020204" pitchFamily="34" charset="0"/>
              </a:rPr>
              <a:t>Dissemination and communication activities to a wider audience</a:t>
            </a:r>
            <a:endParaRPr lang="en" i="0" u="none" strike="noStrike" dirty="0">
              <a:solidFill>
                <a:srgbClr val="000000"/>
              </a:solidFill>
              <a:effectLst/>
              <a:latin typeface="Arial Nova" panose="020B0504020202020204" pitchFamily="34" charset="0"/>
            </a:endParaRPr>
          </a:p>
        </p:txBody>
      </p:sp>
      <p:sp>
        <p:nvSpPr>
          <p:cNvPr id="2" name="Google Shape;324;p37">
            <a:extLst>
              <a:ext uri="{FF2B5EF4-FFF2-40B4-BE49-F238E27FC236}">
                <a16:creationId xmlns:a16="http://schemas.microsoft.com/office/drawing/2014/main" id="{4059A2AF-56FA-0973-81AF-4DE4A611F274}"/>
              </a:ext>
            </a:extLst>
          </p:cNvPr>
          <p:cNvSpPr/>
          <p:nvPr/>
        </p:nvSpPr>
        <p:spPr>
          <a:xfrm>
            <a:off x="321685" y="751552"/>
            <a:ext cx="2623881" cy="3899578"/>
          </a:xfrm>
          <a:prstGeom prst="rect">
            <a:avLst/>
          </a:prstGeom>
          <a:solidFill>
            <a:srgbClr val="CFC3AC">
              <a:alpha val="7321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latin typeface="Arial Nova" panose="020B0504020202020204" pitchFamily="34" charset="0"/>
              </a:rPr>
              <a:t>Subtask 6.4.1. Visual identity &amp; promotional materials</a:t>
            </a:r>
          </a:p>
          <a:p>
            <a:pPr algn="just"/>
            <a:endParaRPr lang="en" sz="1100" b="1" dirty="0">
              <a:latin typeface="Arial Nova" panose="020B0504020202020204" pitchFamily="34" charset="0"/>
            </a:endParaRPr>
          </a:p>
          <a:p>
            <a:pPr algn="just"/>
            <a:r>
              <a:rPr lang="en" sz="1100" b="1" dirty="0">
                <a:latin typeface="Arial Nova" panose="020B0504020202020204" pitchFamily="34" charset="0"/>
              </a:rPr>
              <a:t>Visual identity</a:t>
            </a:r>
            <a:r>
              <a:rPr lang="en" sz="1100" dirty="0">
                <a:latin typeface="Arial Nova" panose="020B0504020202020204" pitchFamily="34" charset="0"/>
              </a:rPr>
              <a:t>: a professional designer will be contracted to develop the project identity that will be applied to the website and communication material. </a:t>
            </a:r>
          </a:p>
          <a:p>
            <a:pPr algn="just"/>
            <a:r>
              <a:rPr lang="en" sz="1100" b="1" dirty="0">
                <a:latin typeface="Arial Nova" panose="020B0504020202020204" pitchFamily="34" charset="0"/>
              </a:rPr>
              <a:t>Create promotional materials</a:t>
            </a:r>
            <a:r>
              <a:rPr lang="en" sz="1100" dirty="0">
                <a:latin typeface="Arial Nova" panose="020B0504020202020204" pitchFamily="34" charset="0"/>
              </a:rPr>
              <a:t>: Design leaflets, posters, and other materials to inform stakeholders about the project.</a:t>
            </a:r>
          </a:p>
          <a:p>
            <a:pPr algn="just"/>
            <a:endParaRPr lang="en" sz="1100" b="1" dirty="0">
              <a:latin typeface="Arial Nova" panose="020B0504020202020204" pitchFamily="34" charset="0"/>
            </a:endParaRPr>
          </a:p>
          <a:p>
            <a:pPr algn="just"/>
            <a:endParaRPr b="1" dirty="0">
              <a:latin typeface="Arial Nova" panose="020B0504020202020204" pitchFamily="34" charset="0"/>
            </a:endParaRPr>
          </a:p>
        </p:txBody>
      </p:sp>
      <p:sp>
        <p:nvSpPr>
          <p:cNvPr id="3" name="Google Shape;324;p37">
            <a:extLst>
              <a:ext uri="{FF2B5EF4-FFF2-40B4-BE49-F238E27FC236}">
                <a16:creationId xmlns:a16="http://schemas.microsoft.com/office/drawing/2014/main" id="{E807046D-908D-AC42-3E40-24B2F183F917}"/>
              </a:ext>
            </a:extLst>
          </p:cNvPr>
          <p:cNvSpPr/>
          <p:nvPr/>
        </p:nvSpPr>
        <p:spPr>
          <a:xfrm>
            <a:off x="3263655" y="751552"/>
            <a:ext cx="2623881" cy="3899578"/>
          </a:xfrm>
          <a:prstGeom prst="rect">
            <a:avLst/>
          </a:prstGeom>
          <a:solidFill>
            <a:srgbClr val="CFC3AC">
              <a:alpha val="7321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latin typeface="Arial Nova" panose="020B0504020202020204" pitchFamily="34" charset="0"/>
              </a:rPr>
              <a:t>Subtask 6.4.2 Online engagement with stakeholders and the public </a:t>
            </a:r>
          </a:p>
          <a:p>
            <a:pPr marL="0" lvl="0" indent="0" algn="just" rtl="0">
              <a:spcBef>
                <a:spcPts val="0"/>
              </a:spcBef>
              <a:spcAft>
                <a:spcPts val="0"/>
              </a:spcAft>
              <a:buNone/>
            </a:pPr>
            <a:endParaRPr lang="en" sz="1200" b="1" dirty="0">
              <a:latin typeface="Arial Nova" panose="020B0504020202020204" pitchFamily="34" charset="0"/>
            </a:endParaRPr>
          </a:p>
          <a:p>
            <a:pPr marL="0" lvl="0" indent="0" algn="just" rtl="0">
              <a:spcBef>
                <a:spcPts val="0"/>
              </a:spcBef>
              <a:spcAft>
                <a:spcPts val="0"/>
              </a:spcAft>
              <a:buNone/>
            </a:pPr>
            <a:r>
              <a:rPr lang="en" sz="1100" b="1" dirty="0">
                <a:latin typeface="Arial Nova" panose="020B0504020202020204" pitchFamily="34" charset="0"/>
              </a:rPr>
              <a:t>Project website:</a:t>
            </a:r>
            <a:r>
              <a:rPr lang="en" sz="1100" dirty="0">
                <a:latin typeface="Arial Nova" panose="020B0504020202020204" pitchFamily="34" charset="0"/>
              </a:rPr>
              <a:t> Create and maintain a platform for information sharing and communication.</a:t>
            </a:r>
          </a:p>
          <a:p>
            <a:pPr marL="0" lvl="0" indent="0" algn="just" rtl="0">
              <a:spcBef>
                <a:spcPts val="0"/>
              </a:spcBef>
              <a:spcAft>
                <a:spcPts val="0"/>
              </a:spcAft>
              <a:buNone/>
            </a:pPr>
            <a:r>
              <a:rPr lang="en" sz="1100" b="1" dirty="0">
                <a:latin typeface="Arial Nova" panose="020B0504020202020204" pitchFamily="34" charset="0"/>
              </a:rPr>
              <a:t>Newsletter:</a:t>
            </a:r>
            <a:r>
              <a:rPr lang="en" sz="1100" dirty="0">
                <a:latin typeface="Arial Nova" panose="020B0504020202020204" pitchFamily="34" charset="0"/>
              </a:rPr>
              <a:t> Publish regular updates on project progress.</a:t>
            </a:r>
          </a:p>
          <a:p>
            <a:pPr marL="0" lvl="0" indent="0" algn="just" rtl="0">
              <a:spcBef>
                <a:spcPts val="0"/>
              </a:spcBef>
              <a:spcAft>
                <a:spcPts val="0"/>
              </a:spcAft>
              <a:buNone/>
            </a:pPr>
            <a:r>
              <a:rPr lang="en" sz="1100" b="1" dirty="0">
                <a:latin typeface="Arial Nova" panose="020B0504020202020204" pitchFamily="34" charset="0"/>
              </a:rPr>
              <a:t>Social media:</a:t>
            </a:r>
            <a:r>
              <a:rPr lang="en" sz="1100" dirty="0">
                <a:latin typeface="Arial Nova" panose="020B0504020202020204" pitchFamily="34" charset="0"/>
              </a:rPr>
              <a:t> Utilize platforms like Twitter, LinkedIn, and Facebook to reach a wider audience.</a:t>
            </a:r>
          </a:p>
          <a:p>
            <a:pPr marL="0" lvl="0" indent="0" algn="just" rtl="0">
              <a:spcBef>
                <a:spcPts val="0"/>
              </a:spcBef>
              <a:spcAft>
                <a:spcPts val="0"/>
              </a:spcAft>
              <a:buNone/>
            </a:pPr>
            <a:r>
              <a:rPr lang="en" sz="1100" b="1" dirty="0">
                <a:latin typeface="Arial Nova" panose="020B0504020202020204" pitchFamily="34" charset="0"/>
              </a:rPr>
              <a:t>Web portals:</a:t>
            </a:r>
            <a:r>
              <a:rPr lang="en" sz="1100" dirty="0">
                <a:latin typeface="Arial Nova" panose="020B0504020202020204" pitchFamily="34" charset="0"/>
              </a:rPr>
              <a:t> Disseminate project results to specific target groups through relevant online platforms.</a:t>
            </a:r>
            <a:endParaRPr sz="1100" b="1" dirty="0">
              <a:latin typeface="Arial Nova" panose="020B0504020202020204" pitchFamily="34" charset="0"/>
            </a:endParaRPr>
          </a:p>
        </p:txBody>
      </p:sp>
      <p:sp>
        <p:nvSpPr>
          <p:cNvPr id="5" name="Google Shape;324;p37">
            <a:extLst>
              <a:ext uri="{FF2B5EF4-FFF2-40B4-BE49-F238E27FC236}">
                <a16:creationId xmlns:a16="http://schemas.microsoft.com/office/drawing/2014/main" id="{8DFC9E2B-A8AA-0C9D-841F-7460E1E7C59B}"/>
              </a:ext>
            </a:extLst>
          </p:cNvPr>
          <p:cNvSpPr/>
          <p:nvPr/>
        </p:nvSpPr>
        <p:spPr>
          <a:xfrm>
            <a:off x="6205625" y="751552"/>
            <a:ext cx="2623881" cy="3899578"/>
          </a:xfrm>
          <a:prstGeom prst="rect">
            <a:avLst/>
          </a:prstGeom>
          <a:solidFill>
            <a:srgbClr val="CFC3AC">
              <a:alpha val="7321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latin typeface="Arial Nova" panose="020B0504020202020204" pitchFamily="34" charset="0"/>
              </a:rPr>
              <a:t>Subtask 6.4.3. Media activity and technical dissemination </a:t>
            </a:r>
          </a:p>
          <a:p>
            <a:pPr marL="0" lvl="0" indent="0" algn="ctr" rtl="0">
              <a:spcBef>
                <a:spcPts val="0"/>
              </a:spcBef>
              <a:spcAft>
                <a:spcPts val="0"/>
              </a:spcAft>
              <a:buNone/>
            </a:pPr>
            <a:endParaRPr lang="en" sz="1200" b="1" dirty="0">
              <a:latin typeface="Arial Nova" panose="020B0504020202020204" pitchFamily="34" charset="0"/>
            </a:endParaRPr>
          </a:p>
          <a:p>
            <a:pPr marL="0" lvl="0" indent="0" algn="just" rtl="0">
              <a:spcBef>
                <a:spcPts val="0"/>
              </a:spcBef>
              <a:spcAft>
                <a:spcPts val="0"/>
              </a:spcAft>
              <a:buNone/>
            </a:pPr>
            <a:r>
              <a:rPr lang="en" sz="1100" b="1" dirty="0">
                <a:latin typeface="Arial Nova" panose="020B0504020202020204" pitchFamily="34" charset="0"/>
              </a:rPr>
              <a:t>Press releases:</a:t>
            </a:r>
            <a:r>
              <a:rPr lang="en" sz="1100" dirty="0">
                <a:latin typeface="Arial Nova" panose="020B0504020202020204" pitchFamily="34" charset="0"/>
              </a:rPr>
              <a:t> Share project news and achievements with media.</a:t>
            </a:r>
          </a:p>
          <a:p>
            <a:pPr marL="0" lvl="0" indent="0" algn="just" rtl="0">
              <a:spcBef>
                <a:spcPts val="0"/>
              </a:spcBef>
              <a:spcAft>
                <a:spcPts val="0"/>
              </a:spcAft>
              <a:buNone/>
            </a:pPr>
            <a:r>
              <a:rPr lang="en" sz="1100" b="1" dirty="0">
                <a:latin typeface="Arial Nova" panose="020B0504020202020204" pitchFamily="34" charset="0"/>
              </a:rPr>
              <a:t>Articles:</a:t>
            </a:r>
            <a:r>
              <a:rPr lang="en" sz="1100" dirty="0">
                <a:latin typeface="Arial Nova" panose="020B0504020202020204" pitchFamily="34" charset="0"/>
              </a:rPr>
              <a:t> Publish articles in relevant newsletters and journals.</a:t>
            </a:r>
          </a:p>
          <a:p>
            <a:pPr marL="0" lvl="0" indent="0" algn="just" rtl="0">
              <a:spcBef>
                <a:spcPts val="0"/>
              </a:spcBef>
              <a:spcAft>
                <a:spcPts val="0"/>
              </a:spcAft>
              <a:buNone/>
            </a:pPr>
            <a:r>
              <a:rPr lang="en" sz="1100" b="1" dirty="0">
                <a:latin typeface="Arial Nova" panose="020B0504020202020204" pitchFamily="34" charset="0"/>
              </a:rPr>
              <a:t>Scientific publications:</a:t>
            </a:r>
            <a:r>
              <a:rPr lang="en" sz="1100" dirty="0">
                <a:latin typeface="Arial Nova" panose="020B0504020202020204" pitchFamily="34" charset="0"/>
              </a:rPr>
              <a:t> Produce research papers for academic community.</a:t>
            </a:r>
          </a:p>
          <a:p>
            <a:pPr marL="0" lvl="0" indent="0" algn="just" rtl="0">
              <a:spcBef>
                <a:spcPts val="0"/>
              </a:spcBef>
              <a:spcAft>
                <a:spcPts val="0"/>
              </a:spcAft>
              <a:buNone/>
            </a:pPr>
            <a:r>
              <a:rPr lang="en" sz="1100" b="1" dirty="0">
                <a:latin typeface="Arial Nova" panose="020B0504020202020204" pitchFamily="34" charset="0"/>
              </a:rPr>
              <a:t>Conferences:</a:t>
            </a:r>
            <a:r>
              <a:rPr lang="en" sz="1100" dirty="0">
                <a:latin typeface="Arial Nova" panose="020B0504020202020204" pitchFamily="34" charset="0"/>
              </a:rPr>
              <a:t> Present project findings at conferences and events.</a:t>
            </a:r>
          </a:p>
          <a:p>
            <a:pPr marL="0" lvl="0" indent="0" algn="just" rtl="0">
              <a:spcBef>
                <a:spcPts val="0"/>
              </a:spcBef>
              <a:spcAft>
                <a:spcPts val="0"/>
              </a:spcAft>
              <a:buNone/>
            </a:pPr>
            <a:r>
              <a:rPr lang="en" sz="1100" b="1" dirty="0">
                <a:latin typeface="Arial Nova" panose="020B0504020202020204" pitchFamily="34" charset="0"/>
              </a:rPr>
              <a:t>Summer school:</a:t>
            </a:r>
            <a:r>
              <a:rPr lang="en" sz="1100" dirty="0">
                <a:latin typeface="Arial Nova" panose="020B0504020202020204" pitchFamily="34" charset="0"/>
              </a:rPr>
              <a:t> Offer training on CIRQUA technologies.</a:t>
            </a:r>
          </a:p>
          <a:p>
            <a:pPr marL="0" lvl="0" indent="0" algn="just" rtl="0">
              <a:spcBef>
                <a:spcPts val="0"/>
              </a:spcBef>
              <a:spcAft>
                <a:spcPts val="0"/>
              </a:spcAft>
              <a:buNone/>
            </a:pPr>
            <a:r>
              <a:rPr lang="en" sz="1100" b="1" dirty="0">
                <a:latin typeface="Arial Nova" panose="020B0504020202020204" pitchFamily="34" charset="0"/>
              </a:rPr>
              <a:t>Final conference:</a:t>
            </a:r>
            <a:r>
              <a:rPr lang="en" sz="1100" dirty="0">
                <a:latin typeface="Arial Nova" panose="020B0504020202020204" pitchFamily="34" charset="0"/>
              </a:rPr>
              <a:t> Showcase project results to a wide audience.</a:t>
            </a:r>
          </a:p>
          <a:p>
            <a:pPr marL="0" lvl="0" indent="0" algn="just" rtl="0">
              <a:spcBef>
                <a:spcPts val="0"/>
              </a:spcBef>
              <a:spcAft>
                <a:spcPts val="0"/>
              </a:spcAft>
              <a:buNone/>
            </a:pPr>
            <a:r>
              <a:rPr lang="en" sz="1100" b="1" dirty="0">
                <a:latin typeface="Arial Nova" panose="020B0504020202020204" pitchFamily="34" charset="0"/>
              </a:rPr>
              <a:t>Technical booklet:</a:t>
            </a:r>
            <a:r>
              <a:rPr lang="en" sz="1100" dirty="0">
                <a:latin typeface="Arial Nova" panose="020B0504020202020204" pitchFamily="34" charset="0"/>
              </a:rPr>
              <a:t> Create a comprehensive guide on CIRQUA technologies.</a:t>
            </a:r>
          </a:p>
          <a:p>
            <a:pPr marL="0" lvl="0" indent="0" algn="just" rtl="0">
              <a:spcBef>
                <a:spcPts val="0"/>
              </a:spcBef>
              <a:spcAft>
                <a:spcPts val="0"/>
              </a:spcAft>
              <a:buNone/>
            </a:pPr>
            <a:r>
              <a:rPr lang="en" sz="1100" b="1" dirty="0">
                <a:latin typeface="Arial Nova" panose="020B0504020202020204" pitchFamily="34" charset="0"/>
              </a:rPr>
              <a:t>Videos:</a:t>
            </a:r>
            <a:r>
              <a:rPr lang="en" sz="1100" dirty="0">
                <a:latin typeface="Arial Nova" panose="020B0504020202020204" pitchFamily="34" charset="0"/>
              </a:rPr>
              <a:t> Produce promotional videos to explain the project.</a:t>
            </a:r>
            <a:endParaRPr sz="1100" b="1" dirty="0">
              <a:latin typeface="Arial Nova" panose="020B0504020202020204" pitchFamily="34" charset="0"/>
            </a:endParaRPr>
          </a:p>
        </p:txBody>
      </p:sp>
    </p:spTree>
    <p:extLst>
      <p:ext uri="{BB962C8B-B14F-4D97-AF65-F5344CB8AC3E}">
        <p14:creationId xmlns:p14="http://schemas.microsoft.com/office/powerpoint/2010/main" val="260580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25"/>
          <p:cNvSpPr txBox="1">
            <a:spLocks noGrp="1"/>
          </p:cNvSpPr>
          <p:nvPr>
            <p:ph type="subTitle" idx="4294967295"/>
          </p:nvPr>
        </p:nvSpPr>
        <p:spPr>
          <a:xfrm flipH="1">
            <a:off x="201799" y="539999"/>
            <a:ext cx="7271056" cy="891299"/>
          </a:xfrm>
          <a:prstGeom prst="rect">
            <a:avLst/>
          </a:prstGeom>
          <a:solidFill>
            <a:schemeClr val="accent3">
              <a:lumMod val="20000"/>
              <a:lumOff val="80000"/>
            </a:schemeClr>
          </a:solidFill>
          <a:ln w="9525">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sz="1400" dirty="0">
                <a:effectLst/>
                <a:latin typeface="Arial Nova" panose="020B0504020202020204" pitchFamily="34" charset="0"/>
                <a:ea typeface="Times New Roman" panose="02020603050405020304" pitchFamily="18" charset="0"/>
                <a:cs typeface="Times New Roman" panose="02020603050405020304" pitchFamily="18" charset="0"/>
              </a:rPr>
              <a:t>Title:</a:t>
            </a:r>
          </a:p>
          <a:p>
            <a:pPr marL="0" lvl="0" indent="0" algn="just" rtl="0">
              <a:lnSpc>
                <a:spcPct val="115000"/>
              </a:lnSpc>
              <a:spcBef>
                <a:spcPts val="0"/>
              </a:spcBef>
              <a:spcAft>
                <a:spcPts val="0"/>
              </a:spcAft>
              <a:buClr>
                <a:schemeClr val="dk1"/>
              </a:buClr>
              <a:buSzPts val="1100"/>
              <a:buFont typeface="Arial"/>
              <a:buNone/>
            </a:pPr>
            <a:r>
              <a:rPr lang="en-GB" sz="1400" b="1" dirty="0">
                <a:effectLst/>
                <a:latin typeface="Arial Nova" panose="020B0504020202020204" pitchFamily="34" charset="0"/>
                <a:ea typeface="Times New Roman" panose="02020603050405020304" pitchFamily="18" charset="0"/>
                <a:cs typeface="Times New Roman" panose="02020603050405020304" pitchFamily="18" charset="0"/>
              </a:rPr>
              <a:t>Integrated Approaches at Local Scale for Enhancing Water Reuse Efficiency and Sustainable Soil Fertilization from Wastewater’s Recovered Nutrients</a:t>
            </a:r>
            <a:r>
              <a:rPr lang="el-GR" sz="1400" b="1" dirty="0">
                <a:effectLst/>
                <a:latin typeface="Arial Nova" panose="020B0504020202020204" pitchFamily="34" charset="0"/>
              </a:rPr>
              <a:t> </a:t>
            </a:r>
            <a:endParaRPr lang="en-US" sz="1400" b="1" dirty="0">
              <a:latin typeface="Arial Nova" panose="020B0504020202020204" pitchFamily="34" charset="0"/>
            </a:endParaRPr>
          </a:p>
          <a:p>
            <a:pPr marL="0" lvl="0" indent="0" algn="just" rtl="0">
              <a:lnSpc>
                <a:spcPct val="115000"/>
              </a:lnSpc>
              <a:spcBef>
                <a:spcPts val="0"/>
              </a:spcBef>
              <a:spcAft>
                <a:spcPts val="0"/>
              </a:spcAft>
              <a:buClr>
                <a:schemeClr val="dk1"/>
              </a:buClr>
              <a:buSzPts val="1100"/>
              <a:buFont typeface="Arial"/>
              <a:buNone/>
            </a:pPr>
            <a:endParaRPr sz="1400" dirty="0">
              <a:latin typeface="Arial Nova" panose="020B0504020202020204" pitchFamily="34" charset="0"/>
            </a:endParaRPr>
          </a:p>
          <a:p>
            <a:pPr marL="0" lvl="0" indent="0" algn="just" rtl="0">
              <a:lnSpc>
                <a:spcPct val="115000"/>
              </a:lnSpc>
              <a:spcBef>
                <a:spcPts val="1600"/>
              </a:spcBef>
              <a:spcAft>
                <a:spcPts val="1600"/>
              </a:spcAft>
              <a:buNone/>
            </a:pPr>
            <a:endParaRPr sz="1400" dirty="0">
              <a:latin typeface="Arial Nova" panose="020B0504020202020204" pitchFamily="34" charset="0"/>
            </a:endParaRPr>
          </a:p>
        </p:txBody>
      </p:sp>
      <p:sp>
        <p:nvSpPr>
          <p:cNvPr id="134" name="Google Shape;134;p25"/>
          <p:cNvSpPr/>
          <p:nvPr/>
        </p:nvSpPr>
        <p:spPr>
          <a:xfrm rot="-5400000" flipH="1">
            <a:off x="83000" y="-82950"/>
            <a:ext cx="548400" cy="714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5"/>
          <p:cNvSpPr txBox="1"/>
          <p:nvPr/>
        </p:nvSpPr>
        <p:spPr>
          <a:xfrm>
            <a:off x="201798" y="1633096"/>
            <a:ext cx="7271055" cy="1685786"/>
          </a:xfrm>
          <a:prstGeom prst="rect">
            <a:avLst/>
          </a:prstGeom>
          <a:solidFill>
            <a:schemeClr val="accent3">
              <a:lumMod val="20000"/>
              <a:lumOff val="80000"/>
            </a:schemeClr>
          </a:solidFill>
          <a:ln>
            <a:solidFill>
              <a:schemeClr val="accent5">
                <a:lumMod val="20000"/>
                <a:lumOff val="80000"/>
              </a:schemeClr>
            </a:solidFill>
          </a:ln>
        </p:spPr>
        <p:txBody>
          <a:bodyPr spcFirstLastPara="1" wrap="square" lIns="91425" tIns="91425" rIns="91425" bIns="91425" anchor="t" anchorCtr="0">
            <a:noAutofit/>
          </a:bodyPr>
          <a:lstStyle/>
          <a:p>
            <a:pPr marL="0" lvl="0" indent="0" algn="just" rtl="0">
              <a:spcBef>
                <a:spcPts val="0"/>
              </a:spcBef>
              <a:spcAft>
                <a:spcPts val="0"/>
              </a:spcAft>
              <a:buNone/>
            </a:pPr>
            <a:r>
              <a:rPr lang="en" sz="1200" b="1" dirty="0">
                <a:solidFill>
                  <a:schemeClr val="dk1"/>
                </a:solidFill>
                <a:latin typeface="Arial Nova" panose="020B0504020202020204" pitchFamily="34" charset="0"/>
                <a:ea typeface="Catamaran ExtraLight"/>
                <a:cs typeface="Catamaran ExtraLight"/>
                <a:sym typeface="Catamaran ExtraLight"/>
              </a:rPr>
              <a:t>CIRQUA</a:t>
            </a:r>
            <a:r>
              <a:rPr lang="en" sz="1200" dirty="0">
                <a:solidFill>
                  <a:schemeClr val="dk1"/>
                </a:solidFill>
                <a:latin typeface="Arial Nova" panose="020B0504020202020204" pitchFamily="34" charset="0"/>
                <a:ea typeface="Catamaran ExtraLight"/>
                <a:cs typeface="Catamaran ExtraLight"/>
                <a:sym typeface="Catamaran ExtraLight"/>
              </a:rPr>
              <a:t> aims to improve nature-based solutions (NBS), focusing on constructed wetlands (CWs) for wastewater treatment and water recovery in rural areas.</a:t>
            </a:r>
          </a:p>
          <a:p>
            <a:pPr marL="0" lvl="0" indent="0" algn="just" rtl="0">
              <a:spcBef>
                <a:spcPts val="0"/>
              </a:spcBef>
              <a:spcAft>
                <a:spcPts val="0"/>
              </a:spcAft>
              <a:buNone/>
            </a:pPr>
            <a:endParaRPr lang="en" sz="1200" dirty="0">
              <a:solidFill>
                <a:schemeClr val="dk1"/>
              </a:solidFill>
              <a:latin typeface="Arial Nova" panose="020B0504020202020204" pitchFamily="34" charset="0"/>
              <a:ea typeface="Catamaran ExtraLight"/>
              <a:cs typeface="Catamaran ExtraLight"/>
              <a:sym typeface="Catamaran ExtraLight"/>
            </a:endParaRPr>
          </a:p>
          <a:p>
            <a:pPr marL="0" lvl="0" indent="0" algn="just" rtl="0">
              <a:spcBef>
                <a:spcPts val="0"/>
              </a:spcBef>
              <a:spcAft>
                <a:spcPts val="0"/>
              </a:spcAft>
              <a:buNone/>
            </a:pPr>
            <a:r>
              <a:rPr lang="en" sz="1200" b="1" dirty="0">
                <a:solidFill>
                  <a:schemeClr val="dk1"/>
                </a:solidFill>
                <a:latin typeface="Arial Nova" panose="020B0504020202020204" pitchFamily="34" charset="0"/>
                <a:ea typeface="Catamaran ExtraLight"/>
                <a:cs typeface="Catamaran ExtraLight"/>
                <a:sym typeface="Catamaran ExtraLight"/>
              </a:rPr>
              <a:t>CIRQUA</a:t>
            </a:r>
            <a:r>
              <a:rPr lang="en" sz="1200" dirty="0">
                <a:solidFill>
                  <a:schemeClr val="dk1"/>
                </a:solidFill>
                <a:latin typeface="Arial Nova" panose="020B0504020202020204" pitchFamily="34" charset="0"/>
                <a:ea typeface="Catamaran ExtraLight"/>
                <a:cs typeface="Catamaran ExtraLight"/>
                <a:sym typeface="Catamaran ExtraLight"/>
              </a:rPr>
              <a:t> will upgrade CWs using technological achievements, such as innovative nanostructured filters and photocatalytic modules, cultivation of N2-fixing legumes, sensors and automation in operation, precision irrigation principles and integration of advanced artificial intelligence (AI) tools. These innovations will aid improve effluent quality, allowing the treated water and CW biomass to be used for irrigation and fertilization purposes, thus promoting circular economy at local scale.</a:t>
            </a:r>
            <a:endParaRPr sz="1200" dirty="0">
              <a:solidFill>
                <a:schemeClr val="dk1"/>
              </a:solidFill>
              <a:latin typeface="Arial Nova" panose="020B0504020202020204" pitchFamily="34" charset="0"/>
              <a:ea typeface="Catamaran ExtraLight"/>
              <a:cs typeface="Catamaran ExtraLight"/>
              <a:sym typeface="Catamaran ExtraLight"/>
            </a:endParaRPr>
          </a:p>
        </p:txBody>
      </p:sp>
      <p:pic>
        <p:nvPicPr>
          <p:cNvPr id="4" name="Εικόνα 3">
            <a:extLst>
              <a:ext uri="{FF2B5EF4-FFF2-40B4-BE49-F238E27FC236}">
                <a16:creationId xmlns:a16="http://schemas.microsoft.com/office/drawing/2014/main" id="{E2427030-2A37-61C6-4BC1-5BB94344A1E3}"/>
              </a:ext>
            </a:extLst>
          </p:cNvPr>
          <p:cNvPicPr>
            <a:picLocks noChangeAspect="1"/>
          </p:cNvPicPr>
          <p:nvPr/>
        </p:nvPicPr>
        <p:blipFill>
          <a:blip r:embed="rId3"/>
          <a:stretch>
            <a:fillRect/>
          </a:stretch>
        </p:blipFill>
        <p:spPr>
          <a:xfrm rot="5400000">
            <a:off x="7014923" y="851302"/>
            <a:ext cx="2694564" cy="1159992"/>
          </a:xfrm>
          <a:prstGeom prst="rect">
            <a:avLst/>
          </a:prstGeom>
        </p:spPr>
      </p:pic>
      <p:pic>
        <p:nvPicPr>
          <p:cNvPr id="2050" name="Picture 2">
            <a:extLst>
              <a:ext uri="{FF2B5EF4-FFF2-40B4-BE49-F238E27FC236}">
                <a16:creationId xmlns:a16="http://schemas.microsoft.com/office/drawing/2014/main" id="{5B9FC0F5-9448-3879-2227-2CB60F3451B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199" r="2477" b="11208"/>
          <a:stretch/>
        </p:blipFill>
        <p:spPr bwMode="auto">
          <a:xfrm>
            <a:off x="201798" y="3409832"/>
            <a:ext cx="2978783" cy="1551327"/>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4611;p59">
            <a:extLst>
              <a:ext uri="{FF2B5EF4-FFF2-40B4-BE49-F238E27FC236}">
                <a16:creationId xmlns:a16="http://schemas.microsoft.com/office/drawing/2014/main" id="{975ADE9A-C97A-875E-DBBA-E27851FDA07F}"/>
              </a:ext>
            </a:extLst>
          </p:cNvPr>
          <p:cNvSpPr/>
          <p:nvPr/>
        </p:nvSpPr>
        <p:spPr>
          <a:xfrm>
            <a:off x="8447908" y="3136075"/>
            <a:ext cx="596705" cy="547513"/>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6600992E-10FE-9B0C-8EA2-F630C89F8258}"/>
              </a:ext>
            </a:extLst>
          </p:cNvPr>
          <p:cNvPicPr>
            <a:picLocks noChangeAspect="1"/>
          </p:cNvPicPr>
          <p:nvPr/>
        </p:nvPicPr>
        <p:blipFill rotWithShape="1">
          <a:blip r:embed="rId5">
            <a:extLst>
              <a:ext uri="{28A0092B-C50C-407E-A947-70E740481C1C}">
                <a14:useLocalDpi xmlns:a14="http://schemas.microsoft.com/office/drawing/2010/main" val="0"/>
              </a:ext>
            </a:extLst>
          </a:blip>
          <a:srcRect t="9534"/>
          <a:stretch/>
        </p:blipFill>
        <p:spPr bwMode="auto">
          <a:xfrm>
            <a:off x="3640068" y="3366441"/>
            <a:ext cx="4646706" cy="1693043"/>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4113" name="Picture 2">
            <a:extLst>
              <a:ext uri="{FF2B5EF4-FFF2-40B4-BE49-F238E27FC236}">
                <a16:creationId xmlns:a16="http://schemas.microsoft.com/office/drawing/2014/main" id="{8C42D963-7832-E972-EC34-0C9FD1F0D63E}"/>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507867" y="-2095269"/>
            <a:ext cx="9635250" cy="7367999"/>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54;p36">
            <a:extLst>
              <a:ext uri="{FF2B5EF4-FFF2-40B4-BE49-F238E27FC236}">
                <a16:creationId xmlns:a16="http://schemas.microsoft.com/office/drawing/2014/main" id="{F47CB416-72F0-8C8A-5C41-2FF78A34006D}"/>
              </a:ext>
            </a:extLst>
          </p:cNvPr>
          <p:cNvSpPr txBox="1">
            <a:spLocks/>
          </p:cNvSpPr>
          <p:nvPr/>
        </p:nvSpPr>
        <p:spPr>
          <a:xfrm>
            <a:off x="313499" y="856732"/>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t>Democritus University of Thrace </a:t>
            </a:r>
          </a:p>
        </p:txBody>
      </p:sp>
      <p:sp>
        <p:nvSpPr>
          <p:cNvPr id="3" name="Google Shape;259;p36">
            <a:extLst>
              <a:ext uri="{FF2B5EF4-FFF2-40B4-BE49-F238E27FC236}">
                <a16:creationId xmlns:a16="http://schemas.microsoft.com/office/drawing/2014/main" id="{85F8E9E1-745F-7D49-F382-16780200E9F7}"/>
              </a:ext>
            </a:extLst>
          </p:cNvPr>
          <p:cNvSpPr txBox="1">
            <a:spLocks noGrp="1"/>
          </p:cNvSpPr>
          <p:nvPr>
            <p:ph type="ctrTitle"/>
          </p:nvPr>
        </p:nvSpPr>
        <p:spPr>
          <a:xfrm>
            <a:off x="313496" y="364423"/>
            <a:ext cx="18813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DUTH</a:t>
            </a:r>
            <a:endParaRPr dirty="0"/>
          </a:p>
        </p:txBody>
      </p:sp>
      <p:sp>
        <p:nvSpPr>
          <p:cNvPr id="5" name="Google Shape;260;p36">
            <a:extLst>
              <a:ext uri="{FF2B5EF4-FFF2-40B4-BE49-F238E27FC236}">
                <a16:creationId xmlns:a16="http://schemas.microsoft.com/office/drawing/2014/main" id="{68406218-3AE1-8015-B3C2-5FA025E0A9EE}"/>
              </a:ext>
            </a:extLst>
          </p:cNvPr>
          <p:cNvSpPr/>
          <p:nvPr/>
        </p:nvSpPr>
        <p:spPr>
          <a:xfrm>
            <a:off x="519309" y="46697"/>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98" name="Picture 2" descr="Υπηρεσία διαχείρισης κωδικού">
            <a:extLst>
              <a:ext uri="{FF2B5EF4-FFF2-40B4-BE49-F238E27FC236}">
                <a16:creationId xmlns:a16="http://schemas.microsoft.com/office/drawing/2014/main" id="{95413840-D651-FE17-62A1-5C6F7E2CE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264" y="40856"/>
            <a:ext cx="459000" cy="459000"/>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Ομάδα 21">
            <a:extLst>
              <a:ext uri="{FF2B5EF4-FFF2-40B4-BE49-F238E27FC236}">
                <a16:creationId xmlns:a16="http://schemas.microsoft.com/office/drawing/2014/main" id="{9DCEAE63-CA36-86F7-4469-EF75AF93CCD2}"/>
              </a:ext>
            </a:extLst>
          </p:cNvPr>
          <p:cNvGrpSpPr/>
          <p:nvPr/>
        </p:nvGrpSpPr>
        <p:grpSpPr>
          <a:xfrm>
            <a:off x="2525821" y="52684"/>
            <a:ext cx="1941291" cy="1536047"/>
            <a:chOff x="2493753" y="139039"/>
            <a:chExt cx="1941291" cy="1536047"/>
          </a:xfrm>
        </p:grpSpPr>
        <p:sp>
          <p:nvSpPr>
            <p:cNvPr id="10" name="Google Shape;254;p36">
              <a:extLst>
                <a:ext uri="{FF2B5EF4-FFF2-40B4-BE49-F238E27FC236}">
                  <a16:creationId xmlns:a16="http://schemas.microsoft.com/office/drawing/2014/main" id="{8A105855-0716-FA4C-7270-CCC2BE295803}"/>
                </a:ext>
              </a:extLst>
            </p:cNvPr>
            <p:cNvSpPr txBox="1">
              <a:spLocks/>
            </p:cNvSpPr>
            <p:nvPr/>
          </p:nvSpPr>
          <p:spPr>
            <a:xfrm>
              <a:off x="2493753" y="913204"/>
              <a:ext cx="1813988"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t>Monitoring and Management of Microbial Resources </a:t>
              </a:r>
            </a:p>
          </p:txBody>
        </p:sp>
        <p:sp>
          <p:nvSpPr>
            <p:cNvPr id="11" name="Google Shape;259;p36">
              <a:extLst>
                <a:ext uri="{FF2B5EF4-FFF2-40B4-BE49-F238E27FC236}">
                  <a16:creationId xmlns:a16="http://schemas.microsoft.com/office/drawing/2014/main" id="{54008DC6-472A-9A6A-88E4-125CBBC8C28B}"/>
                </a:ext>
              </a:extLst>
            </p:cNvPr>
            <p:cNvSpPr txBox="1">
              <a:spLocks/>
            </p:cNvSpPr>
            <p:nvPr/>
          </p:nvSpPr>
          <p:spPr>
            <a:xfrm>
              <a:off x="2553744" y="410019"/>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M3R</a:t>
              </a:r>
            </a:p>
          </p:txBody>
        </p:sp>
        <p:sp>
          <p:nvSpPr>
            <p:cNvPr id="12" name="Google Shape;260;p36">
              <a:extLst>
                <a:ext uri="{FF2B5EF4-FFF2-40B4-BE49-F238E27FC236}">
                  <a16:creationId xmlns:a16="http://schemas.microsoft.com/office/drawing/2014/main" id="{063C143C-1A1B-5E9A-E329-0875C0333001}"/>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Ομάδα 22">
            <a:extLst>
              <a:ext uri="{FF2B5EF4-FFF2-40B4-BE49-F238E27FC236}">
                <a16:creationId xmlns:a16="http://schemas.microsoft.com/office/drawing/2014/main" id="{100FCE32-59DC-5114-92D8-CE07D73C8B33}"/>
              </a:ext>
            </a:extLst>
          </p:cNvPr>
          <p:cNvGrpSpPr/>
          <p:nvPr/>
        </p:nvGrpSpPr>
        <p:grpSpPr>
          <a:xfrm>
            <a:off x="11892" y="1913209"/>
            <a:ext cx="1881300" cy="1536047"/>
            <a:chOff x="2489029" y="139039"/>
            <a:chExt cx="1881300" cy="1536047"/>
          </a:xfrm>
        </p:grpSpPr>
        <p:sp>
          <p:nvSpPr>
            <p:cNvPr id="24" name="Google Shape;254;p36">
              <a:extLst>
                <a:ext uri="{FF2B5EF4-FFF2-40B4-BE49-F238E27FC236}">
                  <a16:creationId xmlns:a16="http://schemas.microsoft.com/office/drawing/2014/main" id="{13983915-969D-5EC3-0DA5-988B4288085D}"/>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effectLst/>
                  <a:latin typeface="Arial Narrow" panose="020B0604020202020204" pitchFamily="34" charset="0"/>
                  <a:ea typeface="Times New Roman" panose="02020603050405020304" pitchFamily="18" charset="0"/>
                  <a:cs typeface="Arial" panose="020B0604020202020204" pitchFamily="34" charset="0"/>
                </a:rPr>
                <a:t>Ain Shams University </a:t>
              </a:r>
              <a:endParaRPr lang="en" dirty="0"/>
            </a:p>
          </p:txBody>
        </p:sp>
        <p:sp>
          <p:nvSpPr>
            <p:cNvPr id="25" name="Google Shape;259;p36">
              <a:extLst>
                <a:ext uri="{FF2B5EF4-FFF2-40B4-BE49-F238E27FC236}">
                  <a16:creationId xmlns:a16="http://schemas.microsoft.com/office/drawing/2014/main" id="{1DF213B0-5243-387A-C042-CE0D5E297796}"/>
                </a:ext>
              </a:extLst>
            </p:cNvPr>
            <p:cNvSpPr txBox="1">
              <a:spLocks/>
            </p:cNvSpPr>
            <p:nvPr/>
          </p:nvSpPr>
          <p:spPr>
            <a:xfrm>
              <a:off x="2489029" y="418101"/>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ASU </a:t>
              </a:r>
            </a:p>
          </p:txBody>
        </p:sp>
        <p:sp>
          <p:nvSpPr>
            <p:cNvPr id="26" name="Google Shape;260;p36">
              <a:extLst>
                <a:ext uri="{FF2B5EF4-FFF2-40B4-BE49-F238E27FC236}">
                  <a16:creationId xmlns:a16="http://schemas.microsoft.com/office/drawing/2014/main" id="{60A273D3-F10C-1EFC-D70D-8FD121EBC288}"/>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Ομάδα 26">
            <a:extLst>
              <a:ext uri="{FF2B5EF4-FFF2-40B4-BE49-F238E27FC236}">
                <a16:creationId xmlns:a16="http://schemas.microsoft.com/office/drawing/2014/main" id="{98EAC778-A900-A472-DF92-F50FBF68F3F5}"/>
              </a:ext>
            </a:extLst>
          </p:cNvPr>
          <p:cNvGrpSpPr/>
          <p:nvPr/>
        </p:nvGrpSpPr>
        <p:grpSpPr>
          <a:xfrm>
            <a:off x="498696" y="3480706"/>
            <a:ext cx="1881300" cy="1536047"/>
            <a:chOff x="2479691" y="139039"/>
            <a:chExt cx="1881300" cy="1536047"/>
          </a:xfrm>
        </p:grpSpPr>
        <p:sp>
          <p:nvSpPr>
            <p:cNvPr id="28" name="Google Shape;254;p36">
              <a:extLst>
                <a:ext uri="{FF2B5EF4-FFF2-40B4-BE49-F238E27FC236}">
                  <a16:creationId xmlns:a16="http://schemas.microsoft.com/office/drawing/2014/main" id="{9F66118E-B369-D5B5-7897-8627EE11A328}"/>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effectLst/>
                  <a:latin typeface="Arial Narrow" panose="020B0604020202020204" pitchFamily="34" charset="0"/>
                  <a:ea typeface="Times New Roman" panose="02020603050405020304" pitchFamily="18" charset="0"/>
                  <a:cs typeface="Arial" panose="020B0604020202020204" pitchFamily="34" charset="0"/>
                </a:rPr>
                <a:t>University of Cyprus</a:t>
              </a:r>
              <a:r>
                <a:rPr lang="en" dirty="0"/>
                <a:t> </a:t>
              </a:r>
            </a:p>
          </p:txBody>
        </p:sp>
        <p:sp>
          <p:nvSpPr>
            <p:cNvPr id="29" name="Google Shape;259;p36">
              <a:extLst>
                <a:ext uri="{FF2B5EF4-FFF2-40B4-BE49-F238E27FC236}">
                  <a16:creationId xmlns:a16="http://schemas.microsoft.com/office/drawing/2014/main" id="{64CC214D-F138-AEF6-AF57-1F9942C2C28C}"/>
                </a:ext>
              </a:extLst>
            </p:cNvPr>
            <p:cNvSpPr txBox="1">
              <a:spLocks/>
            </p:cNvSpPr>
            <p:nvPr/>
          </p:nvSpPr>
          <p:spPr>
            <a:xfrm>
              <a:off x="2479691" y="428971"/>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GB" dirty="0">
                  <a:effectLst/>
                  <a:latin typeface="Livvic" pitchFamily="2" charset="0"/>
                  <a:ea typeface="Times New Roman" panose="02020603050405020304" pitchFamily="18" charset="0"/>
                  <a:cs typeface="Arial" panose="020B0604020202020204" pitchFamily="34" charset="0"/>
                </a:rPr>
                <a:t>UCY</a:t>
              </a:r>
              <a:endParaRPr lang="en" sz="3200" dirty="0">
                <a:latin typeface="Livvic" pitchFamily="2" charset="0"/>
              </a:endParaRPr>
            </a:p>
          </p:txBody>
        </p:sp>
        <p:sp>
          <p:nvSpPr>
            <p:cNvPr id="30" name="Google Shape;260;p36">
              <a:extLst>
                <a:ext uri="{FF2B5EF4-FFF2-40B4-BE49-F238E27FC236}">
                  <a16:creationId xmlns:a16="http://schemas.microsoft.com/office/drawing/2014/main" id="{447A7999-A7EE-EA0F-57AE-7C1EFEB6A87F}"/>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1" name="Ομάδα 30">
            <a:extLst>
              <a:ext uri="{FF2B5EF4-FFF2-40B4-BE49-F238E27FC236}">
                <a16:creationId xmlns:a16="http://schemas.microsoft.com/office/drawing/2014/main" id="{F2704E96-D6F2-6F59-41B3-4CF5CBC2F1AC}"/>
              </a:ext>
            </a:extLst>
          </p:cNvPr>
          <p:cNvGrpSpPr/>
          <p:nvPr/>
        </p:nvGrpSpPr>
        <p:grpSpPr>
          <a:xfrm>
            <a:off x="1811833" y="1878663"/>
            <a:ext cx="1881300" cy="1536047"/>
            <a:chOff x="2488625" y="139039"/>
            <a:chExt cx="1881300" cy="1536047"/>
          </a:xfrm>
        </p:grpSpPr>
        <p:sp>
          <p:nvSpPr>
            <p:cNvPr id="32" name="Google Shape;254;p36">
              <a:extLst>
                <a:ext uri="{FF2B5EF4-FFF2-40B4-BE49-F238E27FC236}">
                  <a16:creationId xmlns:a16="http://schemas.microsoft.com/office/drawing/2014/main" id="{B633498E-34EE-36CA-FC14-A7B891C97B55}"/>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t>University of </a:t>
              </a:r>
              <a:r>
                <a:rPr lang="en" dirty="0" err="1"/>
                <a:t>Manouba</a:t>
              </a:r>
              <a:endParaRPr lang="en" dirty="0"/>
            </a:p>
          </p:txBody>
        </p:sp>
        <p:sp>
          <p:nvSpPr>
            <p:cNvPr id="33" name="Google Shape;259;p36">
              <a:extLst>
                <a:ext uri="{FF2B5EF4-FFF2-40B4-BE49-F238E27FC236}">
                  <a16:creationId xmlns:a16="http://schemas.microsoft.com/office/drawing/2014/main" id="{3D8A9A29-A4FE-BE9F-6729-89C72DFB0433}"/>
                </a:ext>
              </a:extLst>
            </p:cNvPr>
            <p:cNvSpPr txBox="1">
              <a:spLocks/>
            </p:cNvSpPr>
            <p:nvPr/>
          </p:nvSpPr>
          <p:spPr>
            <a:xfrm>
              <a:off x="2488625" y="41576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UMA </a:t>
              </a:r>
            </a:p>
          </p:txBody>
        </p:sp>
        <p:sp>
          <p:nvSpPr>
            <p:cNvPr id="34" name="Google Shape;260;p36">
              <a:extLst>
                <a:ext uri="{FF2B5EF4-FFF2-40B4-BE49-F238E27FC236}">
                  <a16:creationId xmlns:a16="http://schemas.microsoft.com/office/drawing/2014/main" id="{35496ABD-CC43-B2FE-8FCF-9EB19304E13D}"/>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Ομάδα 34">
            <a:extLst>
              <a:ext uri="{FF2B5EF4-FFF2-40B4-BE49-F238E27FC236}">
                <a16:creationId xmlns:a16="http://schemas.microsoft.com/office/drawing/2014/main" id="{3809129A-F617-BEC3-114B-C6A93FCEE1DC}"/>
              </a:ext>
            </a:extLst>
          </p:cNvPr>
          <p:cNvGrpSpPr/>
          <p:nvPr/>
        </p:nvGrpSpPr>
        <p:grpSpPr>
          <a:xfrm>
            <a:off x="4633232" y="58825"/>
            <a:ext cx="1881300" cy="1536047"/>
            <a:chOff x="2493751" y="139039"/>
            <a:chExt cx="1881300" cy="1536047"/>
          </a:xfrm>
        </p:grpSpPr>
        <p:sp>
          <p:nvSpPr>
            <p:cNvPr id="36" name="Google Shape;254;p36">
              <a:extLst>
                <a:ext uri="{FF2B5EF4-FFF2-40B4-BE49-F238E27FC236}">
                  <a16:creationId xmlns:a16="http://schemas.microsoft.com/office/drawing/2014/main" id="{B1303B68-4F08-951F-4FC9-9084A18FECA3}"/>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t>Universidad Carlos III de Madrid </a:t>
              </a:r>
            </a:p>
          </p:txBody>
        </p:sp>
        <p:sp>
          <p:nvSpPr>
            <p:cNvPr id="37" name="Google Shape;259;p36">
              <a:extLst>
                <a:ext uri="{FF2B5EF4-FFF2-40B4-BE49-F238E27FC236}">
                  <a16:creationId xmlns:a16="http://schemas.microsoft.com/office/drawing/2014/main" id="{8B9FE898-0396-A6C9-3A58-87528F80F828}"/>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UC3M </a:t>
              </a:r>
            </a:p>
          </p:txBody>
        </p:sp>
        <p:sp>
          <p:nvSpPr>
            <p:cNvPr id="38" name="Google Shape;260;p36">
              <a:extLst>
                <a:ext uri="{FF2B5EF4-FFF2-40B4-BE49-F238E27FC236}">
                  <a16:creationId xmlns:a16="http://schemas.microsoft.com/office/drawing/2014/main" id="{22C0FD2A-EF0B-37A8-A305-B1F811C8D625}"/>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Ομάδα 38">
            <a:extLst>
              <a:ext uri="{FF2B5EF4-FFF2-40B4-BE49-F238E27FC236}">
                <a16:creationId xmlns:a16="http://schemas.microsoft.com/office/drawing/2014/main" id="{BC1D01DE-F43C-8054-B7B4-E498CB4787CF}"/>
              </a:ext>
            </a:extLst>
          </p:cNvPr>
          <p:cNvGrpSpPr/>
          <p:nvPr/>
        </p:nvGrpSpPr>
        <p:grpSpPr>
          <a:xfrm>
            <a:off x="2537694" y="3454158"/>
            <a:ext cx="1881300" cy="1536047"/>
            <a:chOff x="2486925" y="139039"/>
            <a:chExt cx="1881300" cy="1536047"/>
          </a:xfrm>
        </p:grpSpPr>
        <p:sp>
          <p:nvSpPr>
            <p:cNvPr id="40" name="Google Shape;254;p36">
              <a:extLst>
                <a:ext uri="{FF2B5EF4-FFF2-40B4-BE49-F238E27FC236}">
                  <a16:creationId xmlns:a16="http://schemas.microsoft.com/office/drawing/2014/main" id="{8C2F091D-A30A-7C69-843F-66FFA84CC244}"/>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dirty="0">
                  <a:effectLst/>
                  <a:latin typeface="Arial Narrow" panose="020B0604020202020204" pitchFamily="34" charset="0"/>
                  <a:ea typeface="Times New Roman" panose="02020603050405020304" pitchFamily="18" charset="0"/>
                  <a:cs typeface="Arial" panose="020B0604020202020204" pitchFamily="34" charset="0"/>
                </a:rPr>
                <a:t>University of Patras </a:t>
              </a:r>
              <a:endParaRPr lang="en" dirty="0"/>
            </a:p>
          </p:txBody>
        </p:sp>
        <p:sp>
          <p:nvSpPr>
            <p:cNvPr id="41" name="Google Shape;259;p36">
              <a:extLst>
                <a:ext uri="{FF2B5EF4-FFF2-40B4-BE49-F238E27FC236}">
                  <a16:creationId xmlns:a16="http://schemas.microsoft.com/office/drawing/2014/main" id="{2D8D7F7E-122C-09D6-5803-E6DCF68E9D7B}"/>
                </a:ext>
              </a:extLst>
            </p:cNvPr>
            <p:cNvSpPr txBox="1">
              <a:spLocks/>
            </p:cNvSpPr>
            <p:nvPr/>
          </p:nvSpPr>
          <p:spPr>
            <a:xfrm>
              <a:off x="2486925" y="450219"/>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UPAT </a:t>
              </a:r>
            </a:p>
          </p:txBody>
        </p:sp>
        <p:sp>
          <p:nvSpPr>
            <p:cNvPr id="42" name="Google Shape;260;p36">
              <a:extLst>
                <a:ext uri="{FF2B5EF4-FFF2-40B4-BE49-F238E27FC236}">
                  <a16:creationId xmlns:a16="http://schemas.microsoft.com/office/drawing/2014/main" id="{F37374BE-8510-A75E-32E1-9DB721DF1030}"/>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Ομάδα 42">
            <a:extLst>
              <a:ext uri="{FF2B5EF4-FFF2-40B4-BE49-F238E27FC236}">
                <a16:creationId xmlns:a16="http://schemas.microsoft.com/office/drawing/2014/main" id="{7345E39C-C3EF-D0C9-368F-F4D0B27299ED}"/>
              </a:ext>
            </a:extLst>
          </p:cNvPr>
          <p:cNvGrpSpPr/>
          <p:nvPr/>
        </p:nvGrpSpPr>
        <p:grpSpPr>
          <a:xfrm>
            <a:off x="3781947" y="1870732"/>
            <a:ext cx="1961505" cy="1536047"/>
            <a:chOff x="2493754" y="139039"/>
            <a:chExt cx="1961505" cy="1536047"/>
          </a:xfrm>
        </p:grpSpPr>
        <p:sp>
          <p:nvSpPr>
            <p:cNvPr id="44" name="Google Shape;254;p36">
              <a:extLst>
                <a:ext uri="{FF2B5EF4-FFF2-40B4-BE49-F238E27FC236}">
                  <a16:creationId xmlns:a16="http://schemas.microsoft.com/office/drawing/2014/main" id="{B2449D4E-F8E9-0B16-237F-2E5B059FD1B8}"/>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dirty="0">
                  <a:effectLst/>
                  <a:latin typeface="Arial Narrow" panose="020B0604020202020204" pitchFamily="34" charset="0"/>
                  <a:ea typeface="Times New Roman" panose="02020603050405020304" pitchFamily="18" charset="0"/>
                  <a:cs typeface="Arial" panose="020B0604020202020204" pitchFamily="34" charset="0"/>
                </a:rPr>
                <a:t>Istanbul University </a:t>
              </a:r>
              <a:endParaRPr lang="en" dirty="0"/>
            </a:p>
          </p:txBody>
        </p:sp>
        <p:sp>
          <p:nvSpPr>
            <p:cNvPr id="45" name="Google Shape;259;p36">
              <a:extLst>
                <a:ext uri="{FF2B5EF4-FFF2-40B4-BE49-F238E27FC236}">
                  <a16:creationId xmlns:a16="http://schemas.microsoft.com/office/drawing/2014/main" id="{7EC9637B-75DB-DC32-3C5B-E90A44938302}"/>
                </a:ext>
              </a:extLst>
            </p:cNvPr>
            <p:cNvSpPr txBox="1">
              <a:spLocks/>
            </p:cNvSpPr>
            <p:nvPr/>
          </p:nvSpPr>
          <p:spPr>
            <a:xfrm>
              <a:off x="2573959" y="423696"/>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IU </a:t>
              </a:r>
            </a:p>
          </p:txBody>
        </p:sp>
        <p:sp>
          <p:nvSpPr>
            <p:cNvPr id="46" name="Google Shape;260;p36">
              <a:extLst>
                <a:ext uri="{FF2B5EF4-FFF2-40B4-BE49-F238E27FC236}">
                  <a16:creationId xmlns:a16="http://schemas.microsoft.com/office/drawing/2014/main" id="{79D367BE-7F03-F616-5748-CC61119143C2}"/>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Ομάδα 46">
            <a:extLst>
              <a:ext uri="{FF2B5EF4-FFF2-40B4-BE49-F238E27FC236}">
                <a16:creationId xmlns:a16="http://schemas.microsoft.com/office/drawing/2014/main" id="{6C392B1E-3BA4-8815-3B1B-05FF4923B91E}"/>
              </a:ext>
            </a:extLst>
          </p:cNvPr>
          <p:cNvGrpSpPr/>
          <p:nvPr/>
        </p:nvGrpSpPr>
        <p:grpSpPr>
          <a:xfrm>
            <a:off x="5743452" y="1853495"/>
            <a:ext cx="1881300" cy="1536047"/>
            <a:chOff x="2493751" y="139039"/>
            <a:chExt cx="1881300" cy="1536047"/>
          </a:xfrm>
        </p:grpSpPr>
        <p:sp>
          <p:nvSpPr>
            <p:cNvPr id="48" name="Google Shape;254;p36">
              <a:extLst>
                <a:ext uri="{FF2B5EF4-FFF2-40B4-BE49-F238E27FC236}">
                  <a16:creationId xmlns:a16="http://schemas.microsoft.com/office/drawing/2014/main" id="{86B0DB5D-10B0-DB26-3EB6-AC657A37AF3D}"/>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dirty="0" err="1">
                  <a:effectLst/>
                  <a:latin typeface="Arial Narrow" panose="020B0604020202020204" pitchFamily="34" charset="0"/>
                  <a:ea typeface="Times New Roman" panose="02020603050405020304" pitchFamily="18" charset="0"/>
                  <a:cs typeface="Arial" panose="020B0604020202020204" pitchFamily="34" charset="0"/>
                </a:rPr>
                <a:t>uDevelop</a:t>
              </a:r>
              <a:r>
                <a:rPr lang="en-GB" sz="1600" dirty="0">
                  <a:effectLst/>
                  <a:latin typeface="Arial Narrow" panose="020B0604020202020204" pitchFamily="34" charset="0"/>
                  <a:ea typeface="Times New Roman" panose="02020603050405020304" pitchFamily="18" charset="0"/>
                  <a:cs typeface="Arial" panose="020B0604020202020204" pitchFamily="34" charset="0"/>
                </a:rPr>
                <a:t> </a:t>
              </a:r>
              <a:r>
                <a:rPr lang="en-GB" sz="1600" dirty="0" err="1">
                  <a:effectLst/>
                  <a:latin typeface="Arial Narrow" panose="020B0604020202020204" pitchFamily="34" charset="0"/>
                  <a:ea typeface="Times New Roman" panose="02020603050405020304" pitchFamily="18" charset="0"/>
                  <a:cs typeface="Arial" panose="020B0604020202020204" pitchFamily="34" charset="0"/>
                </a:rPr>
                <a:t>e.V.</a:t>
              </a:r>
              <a:r>
                <a:rPr lang="en-GB" sz="1600" dirty="0">
                  <a:effectLst/>
                  <a:latin typeface="Arial Narrow" panose="020B0604020202020204" pitchFamily="34" charset="0"/>
                  <a:ea typeface="Times New Roman" panose="02020603050405020304" pitchFamily="18" charset="0"/>
                  <a:cs typeface="Arial" panose="020B0604020202020204" pitchFamily="34" charset="0"/>
                </a:rPr>
                <a:t> </a:t>
              </a:r>
              <a:endParaRPr lang="en" sz="1200" dirty="0"/>
            </a:p>
          </p:txBody>
        </p:sp>
        <p:sp>
          <p:nvSpPr>
            <p:cNvPr id="49" name="Google Shape;259;p36">
              <a:extLst>
                <a:ext uri="{FF2B5EF4-FFF2-40B4-BE49-F238E27FC236}">
                  <a16:creationId xmlns:a16="http://schemas.microsoft.com/office/drawing/2014/main" id="{06AEBAA4-03F2-87D2-3886-E22206B7F912}"/>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err="1"/>
                <a:t>uDev</a:t>
              </a:r>
              <a:r>
                <a:rPr lang="en" dirty="0"/>
                <a:t> </a:t>
              </a:r>
            </a:p>
          </p:txBody>
        </p:sp>
        <p:sp>
          <p:nvSpPr>
            <p:cNvPr id="50" name="Google Shape;260;p36">
              <a:extLst>
                <a:ext uri="{FF2B5EF4-FFF2-40B4-BE49-F238E27FC236}">
                  <a16:creationId xmlns:a16="http://schemas.microsoft.com/office/drawing/2014/main" id="{C8AC90FA-1176-193E-FAE0-851AED1B6C24}"/>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Ομάδα 50">
            <a:extLst>
              <a:ext uri="{FF2B5EF4-FFF2-40B4-BE49-F238E27FC236}">
                <a16:creationId xmlns:a16="http://schemas.microsoft.com/office/drawing/2014/main" id="{FB4D41D4-D047-431D-0016-CB49C9EAEDD5}"/>
              </a:ext>
            </a:extLst>
          </p:cNvPr>
          <p:cNvGrpSpPr/>
          <p:nvPr/>
        </p:nvGrpSpPr>
        <p:grpSpPr>
          <a:xfrm>
            <a:off x="4595326" y="3454158"/>
            <a:ext cx="1881300" cy="1536047"/>
            <a:chOff x="2493751" y="139039"/>
            <a:chExt cx="1881300" cy="1536047"/>
          </a:xfrm>
        </p:grpSpPr>
        <p:sp>
          <p:nvSpPr>
            <p:cNvPr id="52" name="Google Shape;254;p36">
              <a:extLst>
                <a:ext uri="{FF2B5EF4-FFF2-40B4-BE49-F238E27FC236}">
                  <a16:creationId xmlns:a16="http://schemas.microsoft.com/office/drawing/2014/main" id="{D68A7093-760F-6BAE-F801-C0DC00551AA3}"/>
                </a:ext>
              </a:extLst>
            </p:cNvPr>
            <p:cNvSpPr txBox="1">
              <a:spLocks/>
            </p:cNvSpPr>
            <p:nvPr/>
          </p:nvSpPr>
          <p:spPr>
            <a:xfrm>
              <a:off x="2493754" y="913204"/>
              <a:ext cx="1257706"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dirty="0">
                  <a:effectLst/>
                  <a:latin typeface="Arial Narrow" panose="020B0604020202020204" pitchFamily="34" charset="0"/>
                  <a:ea typeface="Times New Roman" panose="02020603050405020304" pitchFamily="18" charset="0"/>
                  <a:cs typeface="Arial" panose="020B0604020202020204" pitchFamily="34" charset="0"/>
                </a:rPr>
                <a:t>African Biotechnology Company </a:t>
              </a:r>
              <a:endParaRPr lang="en" sz="1200" dirty="0"/>
            </a:p>
          </p:txBody>
        </p:sp>
        <p:sp>
          <p:nvSpPr>
            <p:cNvPr id="53" name="Google Shape;259;p36">
              <a:extLst>
                <a:ext uri="{FF2B5EF4-FFF2-40B4-BE49-F238E27FC236}">
                  <a16:creationId xmlns:a16="http://schemas.microsoft.com/office/drawing/2014/main" id="{78E730B9-D3AC-8DBF-4D92-67E307D35909}"/>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ABC </a:t>
              </a:r>
            </a:p>
          </p:txBody>
        </p:sp>
        <p:sp>
          <p:nvSpPr>
            <p:cNvPr id="54" name="Google Shape;260;p36">
              <a:extLst>
                <a:ext uri="{FF2B5EF4-FFF2-40B4-BE49-F238E27FC236}">
                  <a16:creationId xmlns:a16="http://schemas.microsoft.com/office/drawing/2014/main" id="{F87E4260-FCCE-6810-3FD9-B42016641194}"/>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Ομάδα 54">
            <a:extLst>
              <a:ext uri="{FF2B5EF4-FFF2-40B4-BE49-F238E27FC236}">
                <a16:creationId xmlns:a16="http://schemas.microsoft.com/office/drawing/2014/main" id="{E0BCD6FE-59F6-09D4-4A21-6959D8D2C4E0}"/>
              </a:ext>
            </a:extLst>
          </p:cNvPr>
          <p:cNvGrpSpPr/>
          <p:nvPr/>
        </p:nvGrpSpPr>
        <p:grpSpPr>
          <a:xfrm>
            <a:off x="6833560" y="58825"/>
            <a:ext cx="1881300" cy="1536047"/>
            <a:chOff x="2493751" y="139039"/>
            <a:chExt cx="1881300" cy="1536047"/>
          </a:xfrm>
        </p:grpSpPr>
        <p:sp>
          <p:nvSpPr>
            <p:cNvPr id="56" name="Google Shape;254;p36">
              <a:extLst>
                <a:ext uri="{FF2B5EF4-FFF2-40B4-BE49-F238E27FC236}">
                  <a16:creationId xmlns:a16="http://schemas.microsoft.com/office/drawing/2014/main" id="{E1827FD4-310C-FBEE-8541-509ACB8AEA30}"/>
                </a:ext>
              </a:extLst>
            </p:cNvPr>
            <p:cNvSpPr txBox="1">
              <a:spLocks/>
            </p:cNvSpPr>
            <p:nvPr/>
          </p:nvSpPr>
          <p:spPr>
            <a:xfrm>
              <a:off x="2493753" y="913204"/>
              <a:ext cx="1606377"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dirty="0"/>
                <a:t>University </a:t>
              </a:r>
              <a:r>
                <a:rPr lang="en" dirty="0" err="1"/>
                <a:t>Abdelmalek</a:t>
              </a:r>
              <a:r>
                <a:rPr lang="en" dirty="0"/>
                <a:t> </a:t>
              </a:r>
              <a:r>
                <a:rPr lang="en" dirty="0" err="1"/>
                <a:t>Essaâdi-Tetouan</a:t>
              </a:r>
              <a:r>
                <a:rPr lang="en" dirty="0"/>
                <a:t> </a:t>
              </a:r>
            </a:p>
          </p:txBody>
        </p:sp>
        <p:sp>
          <p:nvSpPr>
            <p:cNvPr id="57" name="Google Shape;259;p36">
              <a:extLst>
                <a:ext uri="{FF2B5EF4-FFF2-40B4-BE49-F238E27FC236}">
                  <a16:creationId xmlns:a16="http://schemas.microsoft.com/office/drawing/2014/main" id="{886A7AB0-2107-CFD1-51D1-37B3337F3934}"/>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UAET</a:t>
              </a:r>
            </a:p>
          </p:txBody>
        </p:sp>
        <p:sp>
          <p:nvSpPr>
            <p:cNvPr id="58" name="Google Shape;260;p36">
              <a:extLst>
                <a:ext uri="{FF2B5EF4-FFF2-40B4-BE49-F238E27FC236}">
                  <a16:creationId xmlns:a16="http://schemas.microsoft.com/office/drawing/2014/main" id="{F5B507C5-0512-A6A8-EB1F-39CB20CA8216}"/>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Ομάδα 58">
            <a:extLst>
              <a:ext uri="{FF2B5EF4-FFF2-40B4-BE49-F238E27FC236}">
                <a16:creationId xmlns:a16="http://schemas.microsoft.com/office/drawing/2014/main" id="{FEC93B4E-68EC-F004-494C-02D97D22775A}"/>
              </a:ext>
            </a:extLst>
          </p:cNvPr>
          <p:cNvGrpSpPr/>
          <p:nvPr/>
        </p:nvGrpSpPr>
        <p:grpSpPr>
          <a:xfrm>
            <a:off x="6910893" y="3447175"/>
            <a:ext cx="1881300" cy="1536047"/>
            <a:chOff x="2493751" y="139039"/>
            <a:chExt cx="1881300" cy="1536047"/>
          </a:xfrm>
        </p:grpSpPr>
        <p:sp>
          <p:nvSpPr>
            <p:cNvPr id="60" name="Google Shape;254;p36">
              <a:extLst>
                <a:ext uri="{FF2B5EF4-FFF2-40B4-BE49-F238E27FC236}">
                  <a16:creationId xmlns:a16="http://schemas.microsoft.com/office/drawing/2014/main" id="{54A454F9-422F-EEA4-5454-6F308E5A61A0}"/>
                </a:ext>
              </a:extLst>
            </p:cNvPr>
            <p:cNvSpPr txBox="1">
              <a:spLocks/>
            </p:cNvSpPr>
            <p:nvPr/>
          </p:nvSpPr>
          <p:spPr>
            <a:xfrm>
              <a:off x="2493754" y="913204"/>
              <a:ext cx="1159992"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600" dirty="0">
                  <a:effectLst/>
                  <a:latin typeface="Arial Narrow" panose="020B0604020202020204" pitchFamily="34" charset="0"/>
                  <a:ea typeface="Times New Roman" panose="02020603050405020304" pitchFamily="18" charset="0"/>
                  <a:cs typeface="Arial" panose="020B0604020202020204" pitchFamily="34" charset="0"/>
                </a:rPr>
                <a:t>University of Basilicata </a:t>
              </a:r>
              <a:endParaRPr lang="en" dirty="0"/>
            </a:p>
          </p:txBody>
        </p:sp>
        <p:sp>
          <p:nvSpPr>
            <p:cNvPr id="61" name="Google Shape;259;p36">
              <a:extLst>
                <a:ext uri="{FF2B5EF4-FFF2-40B4-BE49-F238E27FC236}">
                  <a16:creationId xmlns:a16="http://schemas.microsoft.com/office/drawing/2014/main" id="{B1EE25A8-CCD1-19FB-E59E-E226A82B0F67}"/>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err="1"/>
                <a:t>UBas</a:t>
              </a:r>
              <a:r>
                <a:rPr lang="en" dirty="0"/>
                <a:t> </a:t>
              </a:r>
            </a:p>
          </p:txBody>
        </p:sp>
        <p:sp>
          <p:nvSpPr>
            <p:cNvPr id="62" name="Google Shape;260;p36">
              <a:extLst>
                <a:ext uri="{FF2B5EF4-FFF2-40B4-BE49-F238E27FC236}">
                  <a16:creationId xmlns:a16="http://schemas.microsoft.com/office/drawing/2014/main" id="{78938C1B-9BE6-7A77-5AD6-A6AAEC06D284}"/>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02" name="Picture 6" descr="Ain Shams University - Wikipedia">
            <a:extLst>
              <a:ext uri="{FF2B5EF4-FFF2-40B4-BE49-F238E27FC236}">
                <a16:creationId xmlns:a16="http://schemas.microsoft.com/office/drawing/2014/main" id="{8572E0A9-12B8-1D69-0CBF-7B61094DD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431" y="1991478"/>
            <a:ext cx="459000" cy="38073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M3R – Portale M3R">
            <a:extLst>
              <a:ext uri="{FF2B5EF4-FFF2-40B4-BE49-F238E27FC236}">
                <a16:creationId xmlns:a16="http://schemas.microsoft.com/office/drawing/2014/main" id="{88698403-A9BD-B2DD-ADD7-F3F527135C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1548" y="189176"/>
            <a:ext cx="451201" cy="197401"/>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University of Cyprus Case Study | Juniper Networks US">
            <a:extLst>
              <a:ext uri="{FF2B5EF4-FFF2-40B4-BE49-F238E27FC236}">
                <a16:creationId xmlns:a16="http://schemas.microsoft.com/office/drawing/2014/main" id="{A35B54A7-02C3-EA98-CD42-CA542C528C2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68600"/>
          <a:stretch/>
        </p:blipFill>
        <p:spPr bwMode="auto">
          <a:xfrm>
            <a:off x="727764" y="3517270"/>
            <a:ext cx="403401" cy="422436"/>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Université de la Manouba (Fees &amp; Reviews): Tunis, Tunisia">
            <a:extLst>
              <a:ext uri="{FF2B5EF4-FFF2-40B4-BE49-F238E27FC236}">
                <a16:creationId xmlns:a16="http://schemas.microsoft.com/office/drawing/2014/main" id="{EBA684F4-3B26-FDC0-FA92-4D52D7B9CC0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64" t="33650" r="66101" b="31979"/>
          <a:stretch/>
        </p:blipFill>
        <p:spPr bwMode="auto">
          <a:xfrm>
            <a:off x="2034689" y="1914308"/>
            <a:ext cx="338805" cy="387709"/>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a:extLst>
              <a:ext uri="{FF2B5EF4-FFF2-40B4-BE49-F238E27FC236}">
                <a16:creationId xmlns:a16="http://schemas.microsoft.com/office/drawing/2014/main" id="{24AA2F19-6C27-520A-2ECD-137481225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2516" y="190579"/>
            <a:ext cx="455841" cy="162887"/>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descr="Istanbul Universitesi Vector Logo Free - 465484 | TOPpng">
            <a:extLst>
              <a:ext uri="{FF2B5EF4-FFF2-40B4-BE49-F238E27FC236}">
                <a16:creationId xmlns:a16="http://schemas.microsoft.com/office/drawing/2014/main" id="{DAA55495-7143-FD32-C3B4-80D1A938B42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18700" y="1849723"/>
            <a:ext cx="501017" cy="501017"/>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a:extLst>
              <a:ext uri="{FF2B5EF4-FFF2-40B4-BE49-F238E27FC236}">
                <a16:creationId xmlns:a16="http://schemas.microsoft.com/office/drawing/2014/main" id="{83B40C88-59EC-138A-BF71-E7A2A8A6106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15089" y="3472325"/>
            <a:ext cx="432452" cy="432452"/>
          </a:xfrm>
          <a:prstGeom prst="rect">
            <a:avLst/>
          </a:prstGeom>
          <a:noFill/>
          <a:extLst>
            <a:ext uri="{909E8E84-426E-40DD-AFC4-6F175D3DCCD1}">
              <a14:hiddenFill xmlns:a14="http://schemas.microsoft.com/office/drawing/2010/main">
                <a:solidFill>
                  <a:srgbClr val="FFFFFF"/>
                </a:solidFill>
              </a14:hiddenFill>
            </a:ext>
          </a:extLst>
        </p:spPr>
      </p:pic>
      <p:pic>
        <p:nvPicPr>
          <p:cNvPr id="4132" name="Picture 36">
            <a:extLst>
              <a:ext uri="{FF2B5EF4-FFF2-40B4-BE49-F238E27FC236}">
                <a16:creationId xmlns:a16="http://schemas.microsoft.com/office/drawing/2014/main" id="{B78B5CE2-FC16-DF01-E52F-F9BADE41EA0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32406" y="3542027"/>
            <a:ext cx="479686" cy="244204"/>
          </a:xfrm>
          <a:prstGeom prst="rect">
            <a:avLst/>
          </a:prstGeom>
          <a:noFill/>
          <a:extLst>
            <a:ext uri="{909E8E84-426E-40DD-AFC4-6F175D3DCCD1}">
              <a14:hiddenFill xmlns:a14="http://schemas.microsoft.com/office/drawing/2010/main">
                <a:solidFill>
                  <a:srgbClr val="FFFFFF"/>
                </a:solidFill>
              </a14:hiddenFill>
            </a:ext>
          </a:extLst>
        </p:spPr>
      </p:pic>
      <p:sp>
        <p:nvSpPr>
          <p:cNvPr id="4099" name="AutoShape 38" descr="No photo description available.">
            <a:extLst>
              <a:ext uri="{FF2B5EF4-FFF2-40B4-BE49-F238E27FC236}">
                <a16:creationId xmlns:a16="http://schemas.microsoft.com/office/drawing/2014/main" id="{FBECB2E9-F139-E6D4-DA50-428503C12E48}"/>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4136" name="Picture 40" descr="UDevelop e.V.">
            <a:extLst>
              <a:ext uri="{FF2B5EF4-FFF2-40B4-BE49-F238E27FC236}">
                <a16:creationId xmlns:a16="http://schemas.microsoft.com/office/drawing/2014/main" id="{C613475C-A516-71D2-2CDB-4F8BA6F364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46909" y="1884349"/>
            <a:ext cx="367616" cy="386081"/>
          </a:xfrm>
          <a:prstGeom prst="rect">
            <a:avLst/>
          </a:prstGeom>
          <a:noFill/>
          <a:extLst>
            <a:ext uri="{909E8E84-426E-40DD-AFC4-6F175D3DCCD1}">
              <a14:hiddenFill xmlns:a14="http://schemas.microsoft.com/office/drawing/2010/main">
                <a:solidFill>
                  <a:srgbClr val="FFFFFF"/>
                </a:solidFill>
              </a14:hiddenFill>
            </a:ext>
          </a:extLst>
        </p:spPr>
      </p:pic>
      <p:pic>
        <p:nvPicPr>
          <p:cNvPr id="4138" name="Picture 42" descr="Université Abdelmalek Essaadi">
            <a:extLst>
              <a:ext uri="{FF2B5EF4-FFF2-40B4-BE49-F238E27FC236}">
                <a16:creationId xmlns:a16="http://schemas.microsoft.com/office/drawing/2014/main" id="{413F0FE4-318E-31C8-BB21-511AD58E1709}"/>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r="73260" b="-9976"/>
          <a:stretch/>
        </p:blipFill>
        <p:spPr bwMode="auto">
          <a:xfrm>
            <a:off x="7058283" y="124186"/>
            <a:ext cx="295337" cy="375670"/>
          </a:xfrm>
          <a:prstGeom prst="rect">
            <a:avLst/>
          </a:prstGeom>
          <a:noFill/>
          <a:extLst>
            <a:ext uri="{909E8E84-426E-40DD-AFC4-6F175D3DCCD1}">
              <a14:hiddenFill xmlns:a14="http://schemas.microsoft.com/office/drawing/2010/main">
                <a:solidFill>
                  <a:srgbClr val="FFFFFF"/>
                </a:solidFill>
              </a14:hiddenFill>
            </a:ext>
          </a:extLst>
        </p:spPr>
      </p:pic>
      <p:pic>
        <p:nvPicPr>
          <p:cNvPr id="4140" name="Picture 44" descr="logo UniBas">
            <a:extLst>
              <a:ext uri="{FF2B5EF4-FFF2-40B4-BE49-F238E27FC236}">
                <a16:creationId xmlns:a16="http://schemas.microsoft.com/office/drawing/2014/main" id="{4F616601-13F8-DCF1-D038-5EFBA9A03A5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13950" y="3474883"/>
            <a:ext cx="384543" cy="393185"/>
          </a:xfrm>
          <a:prstGeom prst="rect">
            <a:avLst/>
          </a:prstGeom>
          <a:noFill/>
          <a:extLst>
            <a:ext uri="{909E8E84-426E-40DD-AFC4-6F175D3DCCD1}">
              <a14:hiddenFill xmlns:a14="http://schemas.microsoft.com/office/drawing/2010/main">
                <a:solidFill>
                  <a:srgbClr val="FFFFFF"/>
                </a:solidFill>
              </a14:hiddenFill>
            </a:ext>
          </a:extLst>
        </p:spPr>
      </p:pic>
      <p:grpSp>
        <p:nvGrpSpPr>
          <p:cNvPr id="4103" name="Ομάδα 4102">
            <a:extLst>
              <a:ext uri="{FF2B5EF4-FFF2-40B4-BE49-F238E27FC236}">
                <a16:creationId xmlns:a16="http://schemas.microsoft.com/office/drawing/2014/main" id="{0017E72A-2694-23FD-E1AF-DA60DD65066A}"/>
              </a:ext>
            </a:extLst>
          </p:cNvPr>
          <p:cNvGrpSpPr/>
          <p:nvPr/>
        </p:nvGrpSpPr>
        <p:grpSpPr>
          <a:xfrm>
            <a:off x="7563695" y="1850259"/>
            <a:ext cx="1881300" cy="1536047"/>
            <a:chOff x="2493751" y="139039"/>
            <a:chExt cx="1881300" cy="1536047"/>
          </a:xfrm>
        </p:grpSpPr>
        <p:sp>
          <p:nvSpPr>
            <p:cNvPr id="4105" name="Google Shape;254;p36">
              <a:extLst>
                <a:ext uri="{FF2B5EF4-FFF2-40B4-BE49-F238E27FC236}">
                  <a16:creationId xmlns:a16="http://schemas.microsoft.com/office/drawing/2014/main" id="{DE66038A-AA3D-FFE8-A6B2-7116B93B7CD7}"/>
                </a:ext>
              </a:extLst>
            </p:cNvPr>
            <p:cNvSpPr txBox="1">
              <a:spLocks/>
            </p:cNvSpPr>
            <p:nvPr/>
          </p:nvSpPr>
          <p:spPr>
            <a:xfrm>
              <a:off x="2493753" y="913204"/>
              <a:ext cx="1575415" cy="76188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z="1600" dirty="0" err="1">
                  <a:effectLst/>
                  <a:latin typeface="Arial Narrow" panose="020B0604020202020204" pitchFamily="34" charset="0"/>
                  <a:ea typeface="Times New Roman" panose="02020603050405020304" pitchFamily="18" charset="0"/>
                  <a:cs typeface="Arial" panose="020B0604020202020204" pitchFamily="34" charset="0"/>
                </a:rPr>
                <a:t>Interdisciplinary</a:t>
              </a:r>
              <a:r>
                <a:rPr lang="it-IT" sz="1600" dirty="0">
                  <a:effectLst/>
                  <a:latin typeface="Arial Narrow" panose="020B0604020202020204" pitchFamily="34" charset="0"/>
                  <a:ea typeface="Times New Roman" panose="02020603050405020304" pitchFamily="18" charset="0"/>
                  <a:cs typeface="Arial" panose="020B0604020202020204" pitchFamily="34" charset="0"/>
                </a:rPr>
                <a:t> Center for Marine and </a:t>
              </a:r>
              <a:r>
                <a:rPr lang="it-IT" sz="1600" dirty="0" err="1">
                  <a:effectLst/>
                  <a:latin typeface="Arial Narrow" panose="020B0604020202020204" pitchFamily="34" charset="0"/>
                  <a:ea typeface="Times New Roman" panose="02020603050405020304" pitchFamily="18" charset="0"/>
                  <a:cs typeface="Arial" panose="020B0604020202020204" pitchFamily="34" charset="0"/>
                </a:rPr>
                <a:t>Environmental</a:t>
              </a:r>
              <a:r>
                <a:rPr lang="it-IT" sz="1600" dirty="0">
                  <a:effectLst/>
                  <a:latin typeface="Arial Narrow" panose="020B0604020202020204" pitchFamily="34" charset="0"/>
                  <a:ea typeface="Times New Roman" panose="02020603050405020304" pitchFamily="18" charset="0"/>
                  <a:cs typeface="Arial" panose="020B0604020202020204" pitchFamily="34" charset="0"/>
                </a:rPr>
                <a:t> </a:t>
              </a:r>
              <a:r>
                <a:rPr lang="it-IT" sz="1600" dirty="0" err="1">
                  <a:effectLst/>
                  <a:latin typeface="Arial Narrow" panose="020B0604020202020204" pitchFamily="34" charset="0"/>
                  <a:ea typeface="Times New Roman" panose="02020603050405020304" pitchFamily="18" charset="0"/>
                  <a:cs typeface="Arial" panose="020B0604020202020204" pitchFamily="34" charset="0"/>
                </a:rPr>
                <a:t>Research</a:t>
              </a:r>
              <a:r>
                <a:rPr lang="it-IT" sz="1600" dirty="0">
                  <a:effectLst/>
                  <a:latin typeface="Arial Narrow" panose="020B0604020202020204" pitchFamily="34" charset="0"/>
                  <a:ea typeface="Times New Roman" panose="02020603050405020304" pitchFamily="18" charset="0"/>
                  <a:cs typeface="Arial" panose="020B0604020202020204" pitchFamily="34" charset="0"/>
                </a:rPr>
                <a:t> </a:t>
              </a:r>
              <a:endParaRPr lang="en" sz="1200" dirty="0"/>
            </a:p>
          </p:txBody>
        </p:sp>
        <p:sp>
          <p:nvSpPr>
            <p:cNvPr id="4107" name="Google Shape;259;p36">
              <a:extLst>
                <a:ext uri="{FF2B5EF4-FFF2-40B4-BE49-F238E27FC236}">
                  <a16:creationId xmlns:a16="http://schemas.microsoft.com/office/drawing/2014/main" id="{D2E531B4-9F00-ABBA-3FF3-7767BC462223}"/>
                </a:ext>
              </a:extLst>
            </p:cNvPr>
            <p:cNvSpPr txBox="1">
              <a:spLocks/>
            </p:cNvSpPr>
            <p:nvPr/>
          </p:nvSpPr>
          <p:spPr>
            <a:xfrm>
              <a:off x="2493751" y="420895"/>
              <a:ext cx="1881300"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ivvic"/>
                <a:buNone/>
                <a:defRPr sz="24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3000"/>
                <a:buFont typeface="Livvic"/>
                <a:buNone/>
                <a:defRPr sz="3000" b="1" i="0" u="none" strike="noStrike" cap="none">
                  <a:solidFill>
                    <a:schemeClr val="dk1"/>
                  </a:solidFill>
                  <a:latin typeface="Livvic"/>
                  <a:ea typeface="Livvic"/>
                  <a:cs typeface="Livvic"/>
                  <a:sym typeface="Livvic"/>
                </a:defRPr>
              </a:lvl9pPr>
            </a:lstStyle>
            <a:p>
              <a:r>
                <a:rPr lang="en" dirty="0"/>
                <a:t>CIIM  </a:t>
              </a:r>
            </a:p>
          </p:txBody>
        </p:sp>
        <p:sp>
          <p:nvSpPr>
            <p:cNvPr id="4108" name="Google Shape;260;p36">
              <a:extLst>
                <a:ext uri="{FF2B5EF4-FFF2-40B4-BE49-F238E27FC236}">
                  <a16:creationId xmlns:a16="http://schemas.microsoft.com/office/drawing/2014/main" id="{8003E27F-B757-EE89-94FC-3037E835CC75}"/>
                </a:ext>
              </a:extLst>
            </p:cNvPr>
            <p:cNvSpPr/>
            <p:nvPr/>
          </p:nvSpPr>
          <p:spPr>
            <a:xfrm>
              <a:off x="2651516" y="139039"/>
              <a:ext cx="459000" cy="45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42" name="Picture 46" descr="CIIMAR – Interdisciplinary Centre of Marine and Environmental Research -  Perin">
            <a:extLst>
              <a:ext uri="{FF2B5EF4-FFF2-40B4-BE49-F238E27FC236}">
                <a16:creationId xmlns:a16="http://schemas.microsoft.com/office/drawing/2014/main" id="{79D1C4F2-3585-8895-66E9-8D312DE2B0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47762" y="1937802"/>
            <a:ext cx="635488" cy="27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53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8" name="Google Shape;453;p45">
            <a:extLst>
              <a:ext uri="{FF2B5EF4-FFF2-40B4-BE49-F238E27FC236}">
                <a16:creationId xmlns:a16="http://schemas.microsoft.com/office/drawing/2014/main" id="{64F09FD7-C1B5-E83C-7C29-1530DBDCC152}"/>
              </a:ext>
            </a:extLst>
          </p:cNvPr>
          <p:cNvSpPr/>
          <p:nvPr/>
        </p:nvSpPr>
        <p:spPr>
          <a:xfrm>
            <a:off x="189688" y="42536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Ομάδα 1">
            <a:extLst>
              <a:ext uri="{FF2B5EF4-FFF2-40B4-BE49-F238E27FC236}">
                <a16:creationId xmlns:a16="http://schemas.microsoft.com/office/drawing/2014/main" id="{7AFA433B-5D98-7E00-EC20-92092FA97558}"/>
              </a:ext>
            </a:extLst>
          </p:cNvPr>
          <p:cNvGrpSpPr/>
          <p:nvPr/>
        </p:nvGrpSpPr>
        <p:grpSpPr>
          <a:xfrm>
            <a:off x="1396331" y="204946"/>
            <a:ext cx="6870154" cy="4635478"/>
            <a:chOff x="1450119" y="197262"/>
            <a:chExt cx="6870154" cy="4635478"/>
          </a:xfrm>
        </p:grpSpPr>
        <p:sp>
          <p:nvSpPr>
            <p:cNvPr id="452" name="Google Shape;452;p45"/>
            <p:cNvSpPr/>
            <p:nvPr/>
          </p:nvSpPr>
          <p:spPr>
            <a:xfrm>
              <a:off x="5098844" y="325587"/>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5"/>
            <p:cNvSpPr/>
            <p:nvPr/>
          </p:nvSpPr>
          <p:spPr>
            <a:xfrm>
              <a:off x="2600084" y="333616"/>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5"/>
            <p:cNvSpPr/>
            <p:nvPr/>
          </p:nvSpPr>
          <p:spPr>
            <a:xfrm>
              <a:off x="3869022" y="3668391"/>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5"/>
            <p:cNvSpPr/>
            <p:nvPr/>
          </p:nvSpPr>
          <p:spPr>
            <a:xfrm>
              <a:off x="6337723"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5"/>
            <p:cNvSpPr/>
            <p:nvPr/>
          </p:nvSpPr>
          <p:spPr>
            <a:xfrm>
              <a:off x="1450119"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7" name="Google Shape;457;p45"/>
            <p:cNvCxnSpPr/>
            <p:nvPr/>
          </p:nvCxnSpPr>
          <p:spPr>
            <a:xfrm rot="10800000">
              <a:off x="2711234" y="333616"/>
              <a:ext cx="0" cy="2095500"/>
            </a:xfrm>
            <a:prstGeom prst="straightConnector1">
              <a:avLst/>
            </a:prstGeom>
            <a:noFill/>
            <a:ln w="19050" cap="flat" cmpd="sng">
              <a:solidFill>
                <a:schemeClr val="accent1"/>
              </a:solidFill>
              <a:prstDash val="solid"/>
              <a:round/>
              <a:headEnd type="none" w="med" len="med"/>
              <a:tailEnd type="none" w="med" len="med"/>
            </a:ln>
          </p:spPr>
        </p:cxnSp>
        <p:cxnSp>
          <p:nvCxnSpPr>
            <p:cNvPr id="458" name="Google Shape;458;p45"/>
            <p:cNvCxnSpPr/>
            <p:nvPr/>
          </p:nvCxnSpPr>
          <p:spPr>
            <a:xfrm rot="10800000">
              <a:off x="5204591" y="324226"/>
              <a:ext cx="0" cy="2095500"/>
            </a:xfrm>
            <a:prstGeom prst="straightConnector1">
              <a:avLst/>
            </a:prstGeom>
            <a:noFill/>
            <a:ln w="19050" cap="flat" cmpd="sng">
              <a:solidFill>
                <a:schemeClr val="accent1"/>
              </a:solidFill>
              <a:prstDash val="solid"/>
              <a:round/>
              <a:headEnd type="none" w="med" len="med"/>
              <a:tailEnd type="none" w="med" len="med"/>
            </a:ln>
          </p:spPr>
        </p:cxnSp>
        <p:sp>
          <p:nvSpPr>
            <p:cNvPr id="460" name="Google Shape;460;p45"/>
            <p:cNvSpPr txBox="1"/>
            <p:nvPr/>
          </p:nvSpPr>
          <p:spPr>
            <a:xfrm>
              <a:off x="2704934" y="505441"/>
              <a:ext cx="1851600" cy="67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Evaluation of biomass-derived nanomaterials and treated effluent as soil fertilizers </a:t>
              </a:r>
            </a:p>
          </p:txBody>
        </p:sp>
        <p:sp>
          <p:nvSpPr>
            <p:cNvPr id="461" name="Google Shape;461;p45"/>
            <p:cNvSpPr txBox="1"/>
            <p:nvPr/>
          </p:nvSpPr>
          <p:spPr>
            <a:xfrm>
              <a:off x="2685884" y="205291"/>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WP3</a:t>
              </a:r>
              <a:endParaRPr sz="1800" b="1" dirty="0">
                <a:solidFill>
                  <a:schemeClr val="dk1"/>
                </a:solidFill>
                <a:latin typeface="Livvic"/>
                <a:ea typeface="Livvic"/>
                <a:cs typeface="Livvic"/>
                <a:sym typeface="Livvic"/>
              </a:endParaRPr>
            </a:p>
          </p:txBody>
        </p:sp>
        <p:grpSp>
          <p:nvGrpSpPr>
            <p:cNvPr id="462" name="Google Shape;462;p45"/>
            <p:cNvGrpSpPr/>
            <p:nvPr/>
          </p:nvGrpSpPr>
          <p:grpSpPr>
            <a:xfrm>
              <a:off x="1450119" y="2460601"/>
              <a:ext cx="5111549" cy="232349"/>
              <a:chOff x="1364958" y="436376"/>
              <a:chExt cx="5111549" cy="232349"/>
            </a:xfrm>
          </p:grpSpPr>
          <p:sp>
            <p:nvSpPr>
              <p:cNvPr id="463" name="Google Shape;463;p45"/>
              <p:cNvSpPr/>
              <p:nvPr/>
            </p:nvSpPr>
            <p:spPr>
              <a:xfrm>
                <a:off x="1364958"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5"/>
              <p:cNvSpPr/>
              <p:nvPr/>
            </p:nvSpPr>
            <p:spPr>
              <a:xfrm>
                <a:off x="3783861" y="446425"/>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5"/>
              <p:cNvSpPr/>
              <p:nvPr/>
            </p:nvSpPr>
            <p:spPr>
              <a:xfrm>
                <a:off x="6254207"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5"/>
              <p:cNvSpPr/>
              <p:nvPr/>
            </p:nvSpPr>
            <p:spPr>
              <a:xfrm>
                <a:off x="2520417" y="442211"/>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5"/>
              <p:cNvSpPr/>
              <p:nvPr/>
            </p:nvSpPr>
            <p:spPr>
              <a:xfrm>
                <a:off x="500828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8" name="Google Shape;468;p45"/>
              <p:cNvCxnSpPr>
                <a:cxnSpLocks/>
                <a:stCxn id="463" idx="3"/>
              </p:cNvCxnSpPr>
              <p:nvPr/>
            </p:nvCxnSpPr>
            <p:spPr>
              <a:xfrm flipV="1">
                <a:off x="1587258" y="547513"/>
                <a:ext cx="915271" cy="13"/>
              </a:xfrm>
              <a:prstGeom prst="straightConnector1">
                <a:avLst/>
              </a:prstGeom>
              <a:noFill/>
              <a:ln w="19050" cap="flat" cmpd="sng">
                <a:solidFill>
                  <a:schemeClr val="dk1"/>
                </a:solidFill>
                <a:prstDash val="solid"/>
                <a:round/>
                <a:headEnd type="none" w="med" len="med"/>
                <a:tailEnd type="none" w="med" len="med"/>
              </a:ln>
            </p:spPr>
          </p:cxnSp>
          <p:cxnSp>
            <p:nvCxnSpPr>
              <p:cNvPr id="469" name="Google Shape;469;p45"/>
              <p:cNvCxnSpPr/>
              <p:nvPr/>
            </p:nvCxnSpPr>
            <p:spPr>
              <a:xfrm>
                <a:off x="2765289" y="557575"/>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470" name="Google Shape;470;p45"/>
              <p:cNvCxnSpPr/>
              <p:nvPr/>
            </p:nvCxnSpPr>
            <p:spPr>
              <a:xfrm>
                <a:off x="4006161" y="557575"/>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471" name="Google Shape;471;p45"/>
              <p:cNvCxnSpPr/>
              <p:nvPr/>
            </p:nvCxnSpPr>
            <p:spPr>
              <a:xfrm>
                <a:off x="5230580" y="547513"/>
                <a:ext cx="988200" cy="0"/>
              </a:xfrm>
              <a:prstGeom prst="straightConnector1">
                <a:avLst/>
              </a:prstGeom>
              <a:noFill/>
              <a:ln w="19050" cap="flat" cmpd="sng">
                <a:solidFill>
                  <a:schemeClr val="dk1"/>
                </a:solidFill>
                <a:prstDash val="solid"/>
                <a:round/>
                <a:headEnd type="none" w="med" len="med"/>
                <a:tailEnd type="none" w="med" len="med"/>
              </a:ln>
            </p:spPr>
          </p:cxnSp>
        </p:grpSp>
        <p:sp>
          <p:nvSpPr>
            <p:cNvPr id="472" name="Google Shape;472;p45"/>
            <p:cNvSpPr txBox="1"/>
            <p:nvPr/>
          </p:nvSpPr>
          <p:spPr>
            <a:xfrm>
              <a:off x="5184644" y="497412"/>
              <a:ext cx="1851600" cy="67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Environmental and socioeconomic assessment of CIRQUA technologies for water reclamation and soil fertilization </a:t>
              </a:r>
            </a:p>
          </p:txBody>
        </p:sp>
        <p:sp>
          <p:nvSpPr>
            <p:cNvPr id="473" name="Google Shape;473;p45"/>
            <p:cNvSpPr txBox="1"/>
            <p:nvPr/>
          </p:nvSpPr>
          <p:spPr>
            <a:xfrm>
              <a:off x="5165594" y="197262"/>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WP5</a:t>
              </a:r>
              <a:endParaRPr sz="1800" b="1" dirty="0">
                <a:solidFill>
                  <a:schemeClr val="dk1"/>
                </a:solidFill>
                <a:latin typeface="Livvic"/>
                <a:ea typeface="Livvic"/>
                <a:cs typeface="Livvic"/>
                <a:sym typeface="Livvic"/>
              </a:endParaRPr>
            </a:p>
          </p:txBody>
        </p:sp>
        <p:cxnSp>
          <p:nvCxnSpPr>
            <p:cNvPr id="474" name="Google Shape;474;p45"/>
            <p:cNvCxnSpPr/>
            <p:nvPr/>
          </p:nvCxnSpPr>
          <p:spPr>
            <a:xfrm rot="10800000">
              <a:off x="3980172" y="2594391"/>
              <a:ext cx="0" cy="2028300"/>
            </a:xfrm>
            <a:prstGeom prst="straightConnector1">
              <a:avLst/>
            </a:prstGeom>
            <a:noFill/>
            <a:ln w="19050" cap="flat" cmpd="sng">
              <a:solidFill>
                <a:schemeClr val="accent1"/>
              </a:solidFill>
              <a:prstDash val="solid"/>
              <a:round/>
              <a:headEnd type="none" w="med" len="med"/>
              <a:tailEnd type="none" w="med" len="med"/>
            </a:ln>
          </p:spPr>
        </p:cxnSp>
        <p:sp>
          <p:nvSpPr>
            <p:cNvPr id="475" name="Google Shape;475;p45"/>
            <p:cNvSpPr txBox="1"/>
            <p:nvPr/>
          </p:nvSpPr>
          <p:spPr>
            <a:xfrm>
              <a:off x="3952865" y="4191640"/>
              <a:ext cx="1851600" cy="641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Technology upscaling, optimization and validation</a:t>
              </a:r>
            </a:p>
          </p:txBody>
        </p:sp>
        <p:sp>
          <p:nvSpPr>
            <p:cNvPr id="476" name="Google Shape;476;p45"/>
            <p:cNvSpPr txBox="1"/>
            <p:nvPr/>
          </p:nvSpPr>
          <p:spPr>
            <a:xfrm>
              <a:off x="393381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WP4</a:t>
              </a:r>
              <a:endParaRPr sz="1800" b="1" dirty="0">
                <a:solidFill>
                  <a:schemeClr val="dk1"/>
                </a:solidFill>
                <a:latin typeface="Livvic"/>
                <a:ea typeface="Livvic"/>
                <a:cs typeface="Livvic"/>
                <a:sym typeface="Livvic"/>
              </a:endParaRPr>
            </a:p>
          </p:txBody>
        </p:sp>
        <p:cxnSp>
          <p:nvCxnSpPr>
            <p:cNvPr id="477" name="Google Shape;477;p45"/>
            <p:cNvCxnSpPr/>
            <p:nvPr/>
          </p:nvCxnSpPr>
          <p:spPr>
            <a:xfrm rot="10800000">
              <a:off x="1561269"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478" name="Google Shape;478;p45"/>
            <p:cNvSpPr txBox="1"/>
            <p:nvPr/>
          </p:nvSpPr>
          <p:spPr>
            <a:xfrm>
              <a:off x="1554969" y="4191640"/>
              <a:ext cx="1851600" cy="641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Design, construction and testing of innovative CW prototypes for enhanced wastewater reuse </a:t>
              </a:r>
            </a:p>
          </p:txBody>
        </p:sp>
        <p:sp>
          <p:nvSpPr>
            <p:cNvPr id="479" name="Google Shape;479;p45"/>
            <p:cNvSpPr txBox="1"/>
            <p:nvPr/>
          </p:nvSpPr>
          <p:spPr>
            <a:xfrm>
              <a:off x="1535919"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WP2</a:t>
              </a:r>
            </a:p>
          </p:txBody>
        </p:sp>
        <p:cxnSp>
          <p:nvCxnSpPr>
            <p:cNvPr id="480" name="Google Shape;480;p45"/>
            <p:cNvCxnSpPr/>
            <p:nvPr/>
          </p:nvCxnSpPr>
          <p:spPr>
            <a:xfrm rot="10800000">
              <a:off x="6450518" y="2571738"/>
              <a:ext cx="0" cy="2028300"/>
            </a:xfrm>
            <a:prstGeom prst="straightConnector1">
              <a:avLst/>
            </a:prstGeom>
            <a:noFill/>
            <a:ln w="19050" cap="flat" cmpd="sng">
              <a:solidFill>
                <a:schemeClr val="accent1"/>
              </a:solidFill>
              <a:prstDash val="solid"/>
              <a:round/>
              <a:headEnd type="none" w="med" len="med"/>
              <a:tailEnd type="none" w="med" len="med"/>
            </a:ln>
          </p:spPr>
        </p:cxnSp>
        <p:sp>
          <p:nvSpPr>
            <p:cNvPr id="481" name="Google Shape;481;p45"/>
            <p:cNvSpPr txBox="1"/>
            <p:nvPr/>
          </p:nvSpPr>
          <p:spPr>
            <a:xfrm>
              <a:off x="6468673" y="4191640"/>
              <a:ext cx="1851600" cy="641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Communication, Dissemination and Exploitation</a:t>
              </a:r>
            </a:p>
          </p:txBody>
        </p:sp>
        <p:sp>
          <p:nvSpPr>
            <p:cNvPr id="482" name="Google Shape;482;p45"/>
            <p:cNvSpPr txBox="1"/>
            <p:nvPr/>
          </p:nvSpPr>
          <p:spPr>
            <a:xfrm>
              <a:off x="6449623"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WP6</a:t>
              </a:r>
              <a:endParaRPr sz="1800" b="1" dirty="0">
                <a:solidFill>
                  <a:schemeClr val="dk1"/>
                </a:solidFill>
                <a:latin typeface="Livvic"/>
                <a:ea typeface="Livvic"/>
                <a:cs typeface="Livvic"/>
                <a:sym typeface="Livvic"/>
              </a:endParaRPr>
            </a:p>
          </p:txBody>
        </p:sp>
      </p:grpSp>
      <p:cxnSp>
        <p:nvCxnSpPr>
          <p:cNvPr id="5" name="Google Shape;471;p45">
            <a:extLst>
              <a:ext uri="{FF2B5EF4-FFF2-40B4-BE49-F238E27FC236}">
                <a16:creationId xmlns:a16="http://schemas.microsoft.com/office/drawing/2014/main" id="{92987280-B09B-9CAD-562C-597A3EEE85CE}"/>
              </a:ext>
            </a:extLst>
          </p:cNvPr>
          <p:cNvCxnSpPr/>
          <p:nvPr/>
        </p:nvCxnSpPr>
        <p:spPr>
          <a:xfrm>
            <a:off x="398598" y="2581800"/>
            <a:ext cx="988200" cy="0"/>
          </a:xfrm>
          <a:prstGeom prst="straightConnector1">
            <a:avLst/>
          </a:prstGeom>
          <a:noFill/>
          <a:ln w="19050" cap="flat" cmpd="sng">
            <a:solidFill>
              <a:schemeClr val="dk1"/>
            </a:solidFill>
            <a:prstDash val="solid"/>
            <a:round/>
            <a:headEnd type="none" w="med" len="med"/>
            <a:tailEnd type="none" w="med" len="med"/>
          </a:ln>
        </p:spPr>
      </p:cxnSp>
      <p:sp>
        <p:nvSpPr>
          <p:cNvPr id="6" name="Google Shape;463;p45">
            <a:extLst>
              <a:ext uri="{FF2B5EF4-FFF2-40B4-BE49-F238E27FC236}">
                <a16:creationId xmlns:a16="http://schemas.microsoft.com/office/drawing/2014/main" id="{41BE36E8-A26B-3B6D-192A-032DA36C68EF}"/>
              </a:ext>
            </a:extLst>
          </p:cNvPr>
          <p:cNvSpPr/>
          <p:nvPr/>
        </p:nvSpPr>
        <p:spPr>
          <a:xfrm>
            <a:off x="173121" y="2470650"/>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 name="Google Shape;477;p45">
            <a:extLst>
              <a:ext uri="{FF2B5EF4-FFF2-40B4-BE49-F238E27FC236}">
                <a16:creationId xmlns:a16="http://schemas.microsoft.com/office/drawing/2014/main" id="{7A8E8AB2-E272-3811-7512-DF10163B0FE8}"/>
              </a:ext>
            </a:extLst>
          </p:cNvPr>
          <p:cNvCxnSpPr/>
          <p:nvPr/>
        </p:nvCxnSpPr>
        <p:spPr>
          <a:xfrm rot="10800000">
            <a:off x="280915" y="428178"/>
            <a:ext cx="0" cy="2028300"/>
          </a:xfrm>
          <a:prstGeom prst="straightConnector1">
            <a:avLst/>
          </a:prstGeom>
          <a:noFill/>
          <a:ln w="19050" cap="flat" cmpd="sng">
            <a:solidFill>
              <a:schemeClr val="accent1"/>
            </a:solidFill>
            <a:prstDash val="solid"/>
            <a:round/>
            <a:headEnd type="none" w="med" len="med"/>
            <a:tailEnd type="none" w="med" len="med"/>
          </a:ln>
        </p:spPr>
      </p:cxnSp>
      <p:sp>
        <p:nvSpPr>
          <p:cNvPr id="9" name="Google Shape;460;p45">
            <a:extLst>
              <a:ext uri="{FF2B5EF4-FFF2-40B4-BE49-F238E27FC236}">
                <a16:creationId xmlns:a16="http://schemas.microsoft.com/office/drawing/2014/main" id="{550D2248-BF8B-C609-5993-9ED3469B7058}"/>
              </a:ext>
            </a:extLst>
          </p:cNvPr>
          <p:cNvSpPr txBox="1"/>
          <p:nvPr/>
        </p:nvSpPr>
        <p:spPr>
          <a:xfrm>
            <a:off x="280132" y="589964"/>
            <a:ext cx="1881386" cy="108636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dirty="0">
                <a:solidFill>
                  <a:schemeClr val="dk1"/>
                </a:solidFill>
                <a:latin typeface="Catamaran Light"/>
                <a:ea typeface="Catamaran Light"/>
                <a:cs typeface="Catamaran Light"/>
                <a:sym typeface="Catamaran Light"/>
              </a:rPr>
              <a:t>Synthesis of innovative nanomaterials and photocatalysts for water reclamation and soil fertilization purposes </a:t>
            </a:r>
          </a:p>
        </p:txBody>
      </p:sp>
      <p:sp>
        <p:nvSpPr>
          <p:cNvPr id="10" name="Google Shape;461;p45">
            <a:extLst>
              <a:ext uri="{FF2B5EF4-FFF2-40B4-BE49-F238E27FC236}">
                <a16:creationId xmlns:a16="http://schemas.microsoft.com/office/drawing/2014/main" id="{38CABEEE-B37F-89F0-7A2F-592848BA0697}"/>
              </a:ext>
            </a:extLst>
          </p:cNvPr>
          <p:cNvSpPr txBox="1"/>
          <p:nvPr/>
        </p:nvSpPr>
        <p:spPr>
          <a:xfrm>
            <a:off x="261082" y="28981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WP1</a:t>
            </a:r>
            <a:endParaRPr sz="1800" b="1" dirty="0">
              <a:solidFill>
                <a:schemeClr val="dk1"/>
              </a:solidFill>
              <a:latin typeface="Livvic"/>
              <a:ea typeface="Livvic"/>
              <a:cs typeface="Livvic"/>
              <a:sym typeface="Livvic"/>
            </a:endParaRPr>
          </a:p>
        </p:txBody>
      </p:sp>
      <p:cxnSp>
        <p:nvCxnSpPr>
          <p:cNvPr id="12" name="Google Shape;471;p45">
            <a:extLst>
              <a:ext uri="{FF2B5EF4-FFF2-40B4-BE49-F238E27FC236}">
                <a16:creationId xmlns:a16="http://schemas.microsoft.com/office/drawing/2014/main" id="{B9683456-030B-0D27-5BA1-A5EF3929D72F}"/>
              </a:ext>
            </a:extLst>
          </p:cNvPr>
          <p:cNvCxnSpPr/>
          <p:nvPr/>
        </p:nvCxnSpPr>
        <p:spPr>
          <a:xfrm>
            <a:off x="6507880" y="2579422"/>
            <a:ext cx="988200" cy="0"/>
          </a:xfrm>
          <a:prstGeom prst="straightConnector1">
            <a:avLst/>
          </a:prstGeom>
          <a:noFill/>
          <a:ln w="19050" cap="flat" cmpd="sng">
            <a:solidFill>
              <a:schemeClr val="dk1"/>
            </a:solidFill>
            <a:prstDash val="solid"/>
            <a:round/>
            <a:headEnd type="none" w="med" len="med"/>
            <a:tailEnd type="none" w="med" len="med"/>
          </a:ln>
        </p:spPr>
      </p:cxnSp>
      <p:sp>
        <p:nvSpPr>
          <p:cNvPr id="13" name="Google Shape;452;p45">
            <a:extLst>
              <a:ext uri="{FF2B5EF4-FFF2-40B4-BE49-F238E27FC236}">
                <a16:creationId xmlns:a16="http://schemas.microsoft.com/office/drawing/2014/main" id="{E5DF95A7-32E0-5A8A-E409-1B1043060223}"/>
              </a:ext>
            </a:extLst>
          </p:cNvPr>
          <p:cNvSpPr/>
          <p:nvPr/>
        </p:nvSpPr>
        <p:spPr>
          <a:xfrm>
            <a:off x="7525369" y="3429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Google Shape;458;p45">
            <a:extLst>
              <a:ext uri="{FF2B5EF4-FFF2-40B4-BE49-F238E27FC236}">
                <a16:creationId xmlns:a16="http://schemas.microsoft.com/office/drawing/2014/main" id="{A615C98F-A744-9DA4-8D25-E2BB4ABF7ADE}"/>
              </a:ext>
            </a:extLst>
          </p:cNvPr>
          <p:cNvCxnSpPr/>
          <p:nvPr/>
        </p:nvCxnSpPr>
        <p:spPr>
          <a:xfrm rot="10800000">
            <a:off x="7631116" y="341539"/>
            <a:ext cx="0" cy="2095500"/>
          </a:xfrm>
          <a:prstGeom prst="straightConnector1">
            <a:avLst/>
          </a:prstGeom>
          <a:noFill/>
          <a:ln w="19050" cap="flat" cmpd="sng">
            <a:solidFill>
              <a:schemeClr val="accent1"/>
            </a:solidFill>
            <a:prstDash val="solid"/>
            <a:round/>
            <a:headEnd type="none" w="med" len="med"/>
            <a:tailEnd type="none" w="med" len="med"/>
          </a:ln>
        </p:spPr>
      </p:cxnSp>
      <p:sp>
        <p:nvSpPr>
          <p:cNvPr id="15" name="Google Shape;472;p45">
            <a:extLst>
              <a:ext uri="{FF2B5EF4-FFF2-40B4-BE49-F238E27FC236}">
                <a16:creationId xmlns:a16="http://schemas.microsoft.com/office/drawing/2014/main" id="{3CEFBF09-4CE1-6255-66EA-35F812DFB4C2}"/>
              </a:ext>
            </a:extLst>
          </p:cNvPr>
          <p:cNvSpPr txBox="1"/>
          <p:nvPr/>
        </p:nvSpPr>
        <p:spPr>
          <a:xfrm>
            <a:off x="7611169" y="514725"/>
            <a:ext cx="1499100" cy="679500"/>
          </a:xfrm>
          <a:prstGeom prst="rect">
            <a:avLst/>
          </a:prstGeom>
          <a:noFill/>
          <a:ln>
            <a:noFill/>
          </a:ln>
        </p:spPr>
        <p:txBody>
          <a:bodyPr spcFirstLastPara="1" wrap="square" lIns="91425" tIns="91425" rIns="91425" bIns="91425" anchor="t" anchorCtr="0">
            <a:noAutofit/>
          </a:bodyPr>
          <a:lstStyle/>
          <a:p>
            <a:r>
              <a:rPr lang="en" sz="1200" dirty="0">
                <a:solidFill>
                  <a:schemeClr val="dk1"/>
                </a:solidFill>
                <a:latin typeface="Catamaran Light"/>
                <a:ea typeface="Catamaran Light"/>
                <a:cs typeface="Catamaran Light"/>
                <a:sym typeface="Catamaran Light"/>
              </a:rPr>
              <a:t>Project </a:t>
            </a:r>
            <a:r>
              <a:rPr lang="en" sz="1200" dirty="0" err="1">
                <a:solidFill>
                  <a:schemeClr val="dk1"/>
                </a:solidFill>
                <a:latin typeface="Catamaran Light"/>
                <a:ea typeface="Catamaran Light"/>
                <a:cs typeface="Catamaran Light"/>
                <a:sym typeface="Catamaran Light"/>
              </a:rPr>
              <a:t>Managemen</a:t>
            </a:r>
            <a:r>
              <a:rPr lang="en" sz="1200" dirty="0">
                <a:solidFill>
                  <a:schemeClr val="dk1"/>
                </a:solidFill>
                <a:latin typeface="Catamaran Light"/>
                <a:ea typeface="Catamaran Light"/>
                <a:cs typeface="Catamaran Light"/>
                <a:sym typeface="Catamaran Light"/>
              </a:rPr>
              <a:t> and Coordination</a:t>
            </a:r>
          </a:p>
        </p:txBody>
      </p:sp>
      <p:sp>
        <p:nvSpPr>
          <p:cNvPr id="16" name="Google Shape;473;p45">
            <a:extLst>
              <a:ext uri="{FF2B5EF4-FFF2-40B4-BE49-F238E27FC236}">
                <a16:creationId xmlns:a16="http://schemas.microsoft.com/office/drawing/2014/main" id="{3C7D6850-A97C-98C3-5EA9-26419EFD5EC9}"/>
              </a:ext>
            </a:extLst>
          </p:cNvPr>
          <p:cNvSpPr txBox="1"/>
          <p:nvPr/>
        </p:nvSpPr>
        <p:spPr>
          <a:xfrm>
            <a:off x="7592119" y="2145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b="1" dirty="0">
                <a:solidFill>
                  <a:schemeClr val="dk1"/>
                </a:solidFill>
                <a:latin typeface="Livvic"/>
                <a:ea typeface="Livvic"/>
                <a:cs typeface="Livvic"/>
                <a:sym typeface="Livvic"/>
              </a:rPr>
              <a:t>WP7</a:t>
            </a:r>
            <a:endParaRPr sz="1800" b="1" dirty="0">
              <a:solidFill>
                <a:schemeClr val="dk1"/>
              </a:solidFill>
              <a:latin typeface="Livvic"/>
              <a:ea typeface="Livvic"/>
              <a:cs typeface="Livvic"/>
              <a:sym typeface="Livvic"/>
            </a:endParaRPr>
          </a:p>
        </p:txBody>
      </p:sp>
      <p:sp>
        <p:nvSpPr>
          <p:cNvPr id="17" name="Google Shape;465;p45">
            <a:extLst>
              <a:ext uri="{FF2B5EF4-FFF2-40B4-BE49-F238E27FC236}">
                <a16:creationId xmlns:a16="http://schemas.microsoft.com/office/drawing/2014/main" id="{D112DC54-E8D0-03E2-5538-488AA586511D}"/>
              </a:ext>
            </a:extLst>
          </p:cNvPr>
          <p:cNvSpPr/>
          <p:nvPr/>
        </p:nvSpPr>
        <p:spPr>
          <a:xfrm>
            <a:off x="7525369" y="2468272"/>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Έλλειψη 18">
            <a:extLst>
              <a:ext uri="{FF2B5EF4-FFF2-40B4-BE49-F238E27FC236}">
                <a16:creationId xmlns:a16="http://schemas.microsoft.com/office/drawing/2014/main" id="{EE553807-0A5C-EDB8-ACEB-737EB7C607BA}"/>
              </a:ext>
            </a:extLst>
          </p:cNvPr>
          <p:cNvSpPr/>
          <p:nvPr/>
        </p:nvSpPr>
        <p:spPr>
          <a:xfrm>
            <a:off x="5750677" y="3388658"/>
            <a:ext cx="2418889" cy="165975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val="59072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8194" name="Picture 2" descr="The Difference Between MOFs and COFs">
            <a:extLst>
              <a:ext uri="{FF2B5EF4-FFF2-40B4-BE49-F238E27FC236}">
                <a16:creationId xmlns:a16="http://schemas.microsoft.com/office/drawing/2014/main" id="{46EED014-8E34-3D02-36D5-46B1063DF6A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315149" y="-11965"/>
            <a:ext cx="8677717" cy="5140325"/>
          </a:xfrm>
          <a:prstGeom prst="rect">
            <a:avLst/>
          </a:prstGeom>
          <a:noFill/>
          <a:extLst>
            <a:ext uri="{909E8E84-426E-40DD-AFC4-6F175D3DCCD1}">
              <a14:hiddenFill xmlns:a14="http://schemas.microsoft.com/office/drawing/2010/main">
                <a:solidFill>
                  <a:srgbClr val="FFFFFF"/>
                </a:solidFill>
              </a14:hiddenFill>
            </a:ext>
          </a:extLst>
        </p:spPr>
      </p:pic>
      <p:sp>
        <p:nvSpPr>
          <p:cNvPr id="163" name="Google Shape;163;p27"/>
          <p:cNvSpPr/>
          <p:nvPr/>
        </p:nvSpPr>
        <p:spPr>
          <a:xfrm>
            <a:off x="5861641" y="1577400"/>
            <a:ext cx="29910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27"/>
          <p:cNvSpPr txBox="1">
            <a:spLocks noGrp="1"/>
          </p:cNvSpPr>
          <p:nvPr>
            <p:ph type="subTitle" idx="1"/>
          </p:nvPr>
        </p:nvSpPr>
        <p:spPr>
          <a:xfrm flipH="1">
            <a:off x="539628" y="1015777"/>
            <a:ext cx="5180687" cy="793457"/>
          </a:xfrm>
          <a:prstGeom prst="rect">
            <a:avLst/>
          </a:prstGeom>
          <a:ln>
            <a:solidFill>
              <a:schemeClr val="accent5">
                <a:lumMod val="40000"/>
                <a:lumOff val="60000"/>
              </a:schemeClr>
            </a:solidFill>
          </a:ln>
        </p:spPr>
        <p:txBody>
          <a:bodyPr spcFirstLastPara="1" wrap="square" lIns="91425" tIns="91425" rIns="91425" bIns="91425" anchor="t" anchorCtr="0">
            <a:noAutofit/>
          </a:bodyPr>
          <a:lstStyle/>
          <a:p>
            <a:pPr marL="0" indent="0" algn="just">
              <a:buClr>
                <a:schemeClr val="dk1"/>
              </a:buClr>
              <a:buSzPts val="1100"/>
            </a:pPr>
            <a:r>
              <a:rPr lang="en" sz="1400" b="1" dirty="0">
                <a:latin typeface="Arial Nova" panose="020B0504020202020204" pitchFamily="34" charset="0"/>
              </a:rPr>
              <a:t>WP</a:t>
            </a:r>
            <a:r>
              <a:rPr lang="el-GR" sz="1400" b="1" dirty="0">
                <a:latin typeface="Arial Nova" panose="020B0504020202020204" pitchFamily="34" charset="0"/>
              </a:rPr>
              <a:t>1 </a:t>
            </a:r>
            <a:r>
              <a:rPr lang="en" sz="1400" dirty="0">
                <a:latin typeface="Arial Nova" panose="020B0504020202020204" pitchFamily="34" charset="0"/>
              </a:rPr>
              <a:t>focus on the preparation of MOFCs nanomaterials, acting as filters for wastewater treatment in CWs, and of the photocatalysts for water reclamation.</a:t>
            </a:r>
          </a:p>
          <a:p>
            <a:pPr marL="0" lvl="0" indent="0" algn="just" rtl="0">
              <a:spcBef>
                <a:spcPts val="0"/>
              </a:spcBef>
              <a:spcAft>
                <a:spcPts val="0"/>
              </a:spcAft>
              <a:buNone/>
            </a:pPr>
            <a:endParaRPr lang="en" sz="1400" dirty="0">
              <a:latin typeface="Arial Nova" panose="020B0504020202020204" pitchFamily="34" charset="0"/>
            </a:endParaRPr>
          </a:p>
        </p:txBody>
      </p:sp>
      <p:sp>
        <p:nvSpPr>
          <p:cNvPr id="167" name="Google Shape;167;p27"/>
          <p:cNvSpPr/>
          <p:nvPr/>
        </p:nvSpPr>
        <p:spPr>
          <a:xfrm>
            <a:off x="0" y="1577400"/>
            <a:ext cx="3621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61;p45">
            <a:extLst>
              <a:ext uri="{FF2B5EF4-FFF2-40B4-BE49-F238E27FC236}">
                <a16:creationId xmlns:a16="http://schemas.microsoft.com/office/drawing/2014/main" id="{774EAB0E-5658-CE1A-FAB7-37D7D440BB7E}"/>
              </a:ext>
            </a:extLst>
          </p:cNvPr>
          <p:cNvSpPr txBox="1"/>
          <p:nvPr/>
        </p:nvSpPr>
        <p:spPr>
          <a:xfrm>
            <a:off x="6459513" y="2025297"/>
            <a:ext cx="1540073" cy="8774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400" b="1" dirty="0">
                <a:solidFill>
                  <a:schemeClr val="dk1"/>
                </a:solidFill>
                <a:latin typeface="Livvic"/>
                <a:ea typeface="Livvic"/>
                <a:cs typeface="Livvic"/>
                <a:sym typeface="Livvic"/>
              </a:rPr>
              <a:t>WP1</a:t>
            </a:r>
            <a:endParaRPr sz="4400" b="1" dirty="0">
              <a:solidFill>
                <a:schemeClr val="dk1"/>
              </a:solidFill>
              <a:latin typeface="Livvic"/>
              <a:ea typeface="Livvic"/>
              <a:cs typeface="Livvic"/>
              <a:sym typeface="Livvic"/>
            </a:endParaRPr>
          </a:p>
        </p:txBody>
      </p:sp>
      <p:pic>
        <p:nvPicPr>
          <p:cNvPr id="5" name="Εικόνα 4">
            <a:extLst>
              <a:ext uri="{FF2B5EF4-FFF2-40B4-BE49-F238E27FC236}">
                <a16:creationId xmlns:a16="http://schemas.microsoft.com/office/drawing/2014/main" id="{732BCD60-62D8-433C-8730-6673CF91C87E}"/>
              </a:ext>
            </a:extLst>
          </p:cNvPr>
          <p:cNvPicPr>
            <a:picLocks noChangeAspect="1"/>
          </p:cNvPicPr>
          <p:nvPr/>
        </p:nvPicPr>
        <p:blipFill>
          <a:blip r:embed="rId5"/>
          <a:stretch>
            <a:fillRect/>
          </a:stretch>
        </p:blipFill>
        <p:spPr>
          <a:xfrm>
            <a:off x="1638008" y="-16349"/>
            <a:ext cx="2182776" cy="939670"/>
          </a:xfrm>
          <a:prstGeom prst="rect">
            <a:avLst/>
          </a:prstGeom>
        </p:spPr>
      </p:pic>
      <p:pic>
        <p:nvPicPr>
          <p:cNvPr id="6" name="Picture 32">
            <a:extLst>
              <a:ext uri="{FF2B5EF4-FFF2-40B4-BE49-F238E27FC236}">
                <a16:creationId xmlns:a16="http://schemas.microsoft.com/office/drawing/2014/main" id="{915DE12D-A98C-74F2-8227-A3B2DCD20B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5120" y="-220896"/>
            <a:ext cx="432452" cy="417861"/>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164;p27">
            <a:extLst>
              <a:ext uri="{FF2B5EF4-FFF2-40B4-BE49-F238E27FC236}">
                <a16:creationId xmlns:a16="http://schemas.microsoft.com/office/drawing/2014/main" id="{758B1CE0-CB95-949A-5550-BE8A166EFD3F}"/>
              </a:ext>
            </a:extLst>
          </p:cNvPr>
          <p:cNvSpPr txBox="1">
            <a:spLocks/>
          </p:cNvSpPr>
          <p:nvPr/>
        </p:nvSpPr>
        <p:spPr>
          <a:xfrm flipH="1">
            <a:off x="539629" y="1912035"/>
            <a:ext cx="5180686" cy="1422232"/>
          </a:xfrm>
          <a:prstGeom prst="rect">
            <a:avLst/>
          </a:prstGeom>
          <a:noFill/>
          <a:ln>
            <a:solidFill>
              <a:schemeClr val="accent5">
                <a:lumMod val="40000"/>
                <a:lumOff val="6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000000"/>
              </a:buClr>
              <a:buSzPts val="1200"/>
              <a:buFont typeface="Catamaran Light"/>
              <a:buNone/>
              <a:defRPr sz="1200" b="0" i="0" u="none" strike="noStrike" cap="none">
                <a:solidFill>
                  <a:srgbClr val="434343"/>
                </a:solidFill>
                <a:latin typeface="Catamaran Light"/>
                <a:ea typeface="Catamaran Light"/>
                <a:cs typeface="Catamaran Light"/>
                <a:sym typeface="Catamaran Light"/>
              </a:defRPr>
            </a:lvl1pPr>
            <a:lvl2pPr marL="914400" marR="0" lvl="1"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2pPr>
            <a:lvl3pPr marL="1371600" marR="0" lvl="2"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3pPr>
            <a:lvl4pPr marL="1828800" marR="0" lvl="3"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4pPr>
            <a:lvl5pPr marL="2286000" marR="0" lvl="4"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5pPr>
            <a:lvl6pPr marL="2743200" marR="0" lvl="5"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6pPr>
            <a:lvl7pPr marL="3200400" marR="0" lvl="6"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7pPr>
            <a:lvl8pPr marL="3657600" marR="0" lvl="7"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8pPr>
            <a:lvl9pPr marL="4114800" marR="0" lvl="8"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9pPr>
          </a:lstStyle>
          <a:p>
            <a:pPr marL="0" indent="0" algn="just">
              <a:buClr>
                <a:schemeClr val="dk1"/>
              </a:buClr>
              <a:buSzPts val="1100"/>
            </a:pPr>
            <a:r>
              <a:rPr lang="en" sz="1400" b="1" dirty="0">
                <a:latin typeface="Arial Nova" panose="020B0504020202020204" pitchFamily="34" charset="0"/>
              </a:rPr>
              <a:t>Toxicity assessment </a:t>
            </a:r>
            <a:r>
              <a:rPr lang="en" sz="1400" dirty="0">
                <a:latin typeface="Arial Nova" panose="020B0504020202020204" pitchFamily="34" charset="0"/>
              </a:rPr>
              <a:t>of MOFs and MOFCs suspension will be evaluated against the</a:t>
            </a:r>
            <a:r>
              <a:rPr lang="el-GR" sz="1400" dirty="0">
                <a:latin typeface="Arial Nova" panose="020B0504020202020204" pitchFamily="34" charset="0"/>
              </a:rPr>
              <a:t> </a:t>
            </a:r>
            <a:r>
              <a:rPr lang="en" sz="1400" dirty="0">
                <a:latin typeface="Arial Nova" panose="020B0504020202020204" pitchFamily="34" charset="0"/>
              </a:rPr>
              <a:t>fish </a:t>
            </a:r>
            <a:r>
              <a:rPr lang="en" sz="1400" i="1" dirty="0">
                <a:latin typeface="Arial Nova" panose="020B0504020202020204" pitchFamily="34" charset="0"/>
              </a:rPr>
              <a:t>Danio rerio </a:t>
            </a:r>
            <a:r>
              <a:rPr lang="en" sz="1400" dirty="0">
                <a:latin typeface="Arial Nova" panose="020B0504020202020204" pitchFamily="34" charset="0"/>
              </a:rPr>
              <a:t>(zebrafish), following the OECD test guidelines</a:t>
            </a:r>
            <a:r>
              <a:rPr lang="el-GR" sz="1400" dirty="0">
                <a:latin typeface="Arial Nova" panose="020B0504020202020204" pitchFamily="34" charset="0"/>
              </a:rPr>
              <a:t>.</a:t>
            </a:r>
            <a:r>
              <a:rPr lang="en-US" sz="1400" dirty="0">
                <a:latin typeface="Arial Nova" panose="020B0504020202020204" pitchFamily="34" charset="0"/>
              </a:rPr>
              <a:t> Also, Toxicity assessment issues regarding the photocatalytic process will be examined using zebrafish.</a:t>
            </a:r>
            <a:endParaRPr lang="en" sz="1400" dirty="0">
              <a:latin typeface="Arial Nova" panose="020B0504020202020204" pitchFamily="34" charset="0"/>
            </a:endParaRPr>
          </a:p>
        </p:txBody>
      </p:sp>
      <p:pic>
        <p:nvPicPr>
          <p:cNvPr id="11" name="Εικόνα 10"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0B872CF1-6644-D9B4-773C-953B71667A55}"/>
              </a:ext>
            </a:extLst>
          </p:cNvPr>
          <p:cNvPicPr>
            <a:picLocks noChangeAspect="1"/>
          </p:cNvPicPr>
          <p:nvPr/>
        </p:nvPicPr>
        <p:blipFill>
          <a:blip r:embed="rId7"/>
          <a:stretch>
            <a:fillRect/>
          </a:stretch>
        </p:blipFill>
        <p:spPr>
          <a:xfrm>
            <a:off x="-16971" y="7267291"/>
            <a:ext cx="357950" cy="238633"/>
          </a:xfrm>
          <a:prstGeom prst="rect">
            <a:avLst/>
          </a:prstGeom>
        </p:spPr>
      </p:pic>
      <p:sp>
        <p:nvSpPr>
          <p:cNvPr id="12" name="TextBox 11">
            <a:extLst>
              <a:ext uri="{FF2B5EF4-FFF2-40B4-BE49-F238E27FC236}">
                <a16:creationId xmlns:a16="http://schemas.microsoft.com/office/drawing/2014/main" id="{8B6FF7DF-E73E-3485-96BD-A802831C9B11}"/>
              </a:ext>
            </a:extLst>
          </p:cNvPr>
          <p:cNvSpPr txBox="1"/>
          <p:nvPr/>
        </p:nvSpPr>
        <p:spPr>
          <a:xfrm>
            <a:off x="539629" y="5247153"/>
            <a:ext cx="802007" cy="261610"/>
          </a:xfrm>
          <a:prstGeom prst="rect">
            <a:avLst/>
          </a:prstGeom>
          <a:noFill/>
        </p:spPr>
        <p:txBody>
          <a:bodyPr wrap="square" rtlCol="0">
            <a:spAutoFit/>
          </a:bodyPr>
          <a:lstStyle/>
          <a:p>
            <a:r>
              <a:rPr lang="en-US" sz="1100" b="1" dirty="0">
                <a:latin typeface="Arial Nova" panose="020B0504020202020204" pitchFamily="34" charset="0"/>
              </a:rPr>
              <a:t>Control</a:t>
            </a:r>
            <a:endParaRPr lang="el-GR" sz="1100" b="1" dirty="0">
              <a:latin typeface="Arial Nova" panose="020B0504020202020204" pitchFamily="34" charset="0"/>
            </a:endParaRPr>
          </a:p>
        </p:txBody>
      </p:sp>
      <p:sp>
        <p:nvSpPr>
          <p:cNvPr id="13" name="TextBox 12">
            <a:extLst>
              <a:ext uri="{FF2B5EF4-FFF2-40B4-BE49-F238E27FC236}">
                <a16:creationId xmlns:a16="http://schemas.microsoft.com/office/drawing/2014/main" id="{10052309-453A-51F7-2F4E-FFA469D9DF28}"/>
              </a:ext>
            </a:extLst>
          </p:cNvPr>
          <p:cNvSpPr txBox="1"/>
          <p:nvPr/>
        </p:nvSpPr>
        <p:spPr>
          <a:xfrm>
            <a:off x="3083642" y="5281926"/>
            <a:ext cx="843996" cy="261610"/>
          </a:xfrm>
          <a:prstGeom prst="rect">
            <a:avLst/>
          </a:prstGeom>
          <a:noFill/>
        </p:spPr>
        <p:txBody>
          <a:bodyPr wrap="square" rtlCol="0">
            <a:spAutoFit/>
          </a:bodyPr>
          <a:lstStyle/>
          <a:p>
            <a:r>
              <a:rPr lang="en-US" sz="1100" b="1" dirty="0">
                <a:latin typeface="Arial Nova" panose="020B0504020202020204" pitchFamily="34" charset="0"/>
              </a:rPr>
              <a:t>3</a:t>
            </a:r>
            <a:r>
              <a:rPr lang="el-GR" sz="1100" b="1" dirty="0">
                <a:latin typeface="Arial Nova" panose="020B0504020202020204" pitchFamily="34" charset="0"/>
              </a:rPr>
              <a:t> μ</a:t>
            </a:r>
            <a:r>
              <a:rPr lang="en-US" sz="1100" b="1" dirty="0">
                <a:latin typeface="Arial Nova" panose="020B0504020202020204" pitchFamily="34" charset="0"/>
              </a:rPr>
              <a:t>g/mL</a:t>
            </a:r>
            <a:endParaRPr lang="el-GR" sz="1100" b="1" dirty="0">
              <a:latin typeface="Arial Nova" panose="020B0504020202020204" pitchFamily="34" charset="0"/>
            </a:endParaRPr>
          </a:p>
        </p:txBody>
      </p:sp>
      <p:pic>
        <p:nvPicPr>
          <p:cNvPr id="14" name="Εικόνα 13"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423699C7-BD59-367F-4D8D-A1DA593C3EA6}"/>
              </a:ext>
            </a:extLst>
          </p:cNvPr>
          <p:cNvPicPr>
            <a:picLocks noChangeAspect="1"/>
          </p:cNvPicPr>
          <p:nvPr/>
        </p:nvPicPr>
        <p:blipFill>
          <a:blip r:embed="rId7"/>
          <a:stretch>
            <a:fillRect/>
          </a:stretch>
        </p:blipFill>
        <p:spPr>
          <a:xfrm>
            <a:off x="1852858" y="5567612"/>
            <a:ext cx="862979" cy="575319"/>
          </a:xfrm>
          <a:prstGeom prst="rect">
            <a:avLst/>
          </a:prstGeom>
        </p:spPr>
      </p:pic>
      <p:sp>
        <p:nvSpPr>
          <p:cNvPr id="16" name="TextBox 15">
            <a:extLst>
              <a:ext uri="{FF2B5EF4-FFF2-40B4-BE49-F238E27FC236}">
                <a16:creationId xmlns:a16="http://schemas.microsoft.com/office/drawing/2014/main" id="{05F49ACC-2A54-5278-F4CC-21D6AB249173}"/>
              </a:ext>
            </a:extLst>
          </p:cNvPr>
          <p:cNvSpPr txBox="1"/>
          <p:nvPr/>
        </p:nvSpPr>
        <p:spPr>
          <a:xfrm>
            <a:off x="1885400" y="5275253"/>
            <a:ext cx="843996" cy="261610"/>
          </a:xfrm>
          <a:prstGeom prst="rect">
            <a:avLst/>
          </a:prstGeom>
          <a:noFill/>
        </p:spPr>
        <p:txBody>
          <a:bodyPr wrap="square" rtlCol="0">
            <a:spAutoFit/>
          </a:bodyPr>
          <a:lstStyle/>
          <a:p>
            <a:r>
              <a:rPr lang="en-US" sz="1100" b="1" dirty="0">
                <a:latin typeface="Arial Nova" panose="020B0504020202020204" pitchFamily="34" charset="0"/>
              </a:rPr>
              <a:t>1 </a:t>
            </a:r>
            <a:r>
              <a:rPr lang="el-GR" sz="1100" b="1" dirty="0">
                <a:latin typeface="Arial Nova" panose="020B0504020202020204" pitchFamily="34" charset="0"/>
              </a:rPr>
              <a:t>μ</a:t>
            </a:r>
            <a:r>
              <a:rPr lang="en-US" sz="1100" b="1" dirty="0">
                <a:latin typeface="Arial Nova" panose="020B0504020202020204" pitchFamily="34" charset="0"/>
              </a:rPr>
              <a:t>g/mL</a:t>
            </a:r>
          </a:p>
        </p:txBody>
      </p:sp>
      <p:sp>
        <p:nvSpPr>
          <p:cNvPr id="18" name="TextBox 17">
            <a:extLst>
              <a:ext uri="{FF2B5EF4-FFF2-40B4-BE49-F238E27FC236}">
                <a16:creationId xmlns:a16="http://schemas.microsoft.com/office/drawing/2014/main" id="{4B99C2C2-289F-C7FE-F305-DA128D49B99C}"/>
              </a:ext>
            </a:extLst>
          </p:cNvPr>
          <p:cNvSpPr txBox="1"/>
          <p:nvPr/>
        </p:nvSpPr>
        <p:spPr>
          <a:xfrm>
            <a:off x="4402632" y="5248159"/>
            <a:ext cx="843996" cy="261610"/>
          </a:xfrm>
          <a:prstGeom prst="rect">
            <a:avLst/>
          </a:prstGeom>
          <a:noFill/>
        </p:spPr>
        <p:txBody>
          <a:bodyPr wrap="square" rtlCol="0">
            <a:spAutoFit/>
          </a:bodyPr>
          <a:lstStyle/>
          <a:p>
            <a:r>
              <a:rPr lang="en-US" sz="1100" b="1" dirty="0">
                <a:latin typeface="Arial Nova" panose="020B0504020202020204" pitchFamily="34" charset="0"/>
              </a:rPr>
              <a:t>5 </a:t>
            </a:r>
            <a:r>
              <a:rPr lang="el-GR" sz="1100" b="1" dirty="0">
                <a:latin typeface="Arial Nova" panose="020B0504020202020204" pitchFamily="34" charset="0"/>
              </a:rPr>
              <a:t>μ</a:t>
            </a:r>
            <a:r>
              <a:rPr lang="en-US" sz="1100" b="1" dirty="0">
                <a:latin typeface="Arial Nova" panose="020B0504020202020204" pitchFamily="34" charset="0"/>
              </a:rPr>
              <a:t>g/mL</a:t>
            </a:r>
          </a:p>
        </p:txBody>
      </p:sp>
      <p:pic>
        <p:nvPicPr>
          <p:cNvPr id="19" name="Εικόνα 18"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EA5A55B4-E725-B4D8-3772-CFE78E17839A}"/>
              </a:ext>
            </a:extLst>
          </p:cNvPr>
          <p:cNvPicPr>
            <a:picLocks noChangeAspect="1"/>
          </p:cNvPicPr>
          <p:nvPr/>
        </p:nvPicPr>
        <p:blipFill>
          <a:blip r:embed="rId7"/>
          <a:stretch>
            <a:fillRect/>
          </a:stretch>
        </p:blipFill>
        <p:spPr>
          <a:xfrm>
            <a:off x="3013960" y="5548259"/>
            <a:ext cx="862979" cy="575319"/>
          </a:xfrm>
          <a:prstGeom prst="rect">
            <a:avLst/>
          </a:prstGeom>
        </p:spPr>
      </p:pic>
      <p:pic>
        <p:nvPicPr>
          <p:cNvPr id="20" name="Εικόνα 19"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CDBD2955-D079-004A-20F7-C8A655BC7F9E}"/>
              </a:ext>
            </a:extLst>
          </p:cNvPr>
          <p:cNvPicPr>
            <a:picLocks noChangeAspect="1"/>
          </p:cNvPicPr>
          <p:nvPr/>
        </p:nvPicPr>
        <p:blipFill>
          <a:blip r:embed="rId7"/>
          <a:stretch>
            <a:fillRect/>
          </a:stretch>
        </p:blipFill>
        <p:spPr>
          <a:xfrm>
            <a:off x="4388160" y="5548259"/>
            <a:ext cx="862979" cy="575319"/>
          </a:xfrm>
          <a:prstGeom prst="rect">
            <a:avLst/>
          </a:prstGeom>
        </p:spPr>
      </p:pic>
      <p:pic>
        <p:nvPicPr>
          <p:cNvPr id="8196" name="Picture 4" descr="Metal Organic Frameworks (MOFs): Techniques for Characterization">
            <a:extLst>
              <a:ext uri="{FF2B5EF4-FFF2-40B4-BE49-F238E27FC236}">
                <a16:creationId xmlns:a16="http://schemas.microsoft.com/office/drawing/2014/main" id="{BF6ADB65-0697-77F6-9D38-46A08B1C1F0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970" r="10759"/>
          <a:stretch/>
        </p:blipFill>
        <p:spPr bwMode="auto">
          <a:xfrm>
            <a:off x="394744" y="3410266"/>
            <a:ext cx="946892" cy="79385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Zebrafish">
            <a:extLst>
              <a:ext uri="{FF2B5EF4-FFF2-40B4-BE49-F238E27FC236}">
                <a16:creationId xmlns:a16="http://schemas.microsoft.com/office/drawing/2014/main" id="{B5D21F65-FA8C-9F58-A10A-AA3FE4A8B3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0967" y="4363429"/>
            <a:ext cx="1151526" cy="690916"/>
          </a:xfrm>
          <a:prstGeom prst="rect">
            <a:avLst/>
          </a:prstGeom>
          <a:noFill/>
          <a:extLst>
            <a:ext uri="{909E8E84-426E-40DD-AFC4-6F175D3DCCD1}">
              <a14:hiddenFill xmlns:a14="http://schemas.microsoft.com/office/drawing/2010/main">
                <a:solidFill>
                  <a:srgbClr val="FFFFFF"/>
                </a:solidFill>
              </a14:hiddenFill>
            </a:ext>
          </a:extLst>
        </p:spPr>
      </p:pic>
      <p:sp>
        <p:nvSpPr>
          <p:cNvPr id="22" name="Δεξιό βέλος 21">
            <a:extLst>
              <a:ext uri="{FF2B5EF4-FFF2-40B4-BE49-F238E27FC236}">
                <a16:creationId xmlns:a16="http://schemas.microsoft.com/office/drawing/2014/main" id="{91CE290D-4736-CDC6-6240-4BBE031C25EE}"/>
              </a:ext>
            </a:extLst>
          </p:cNvPr>
          <p:cNvSpPr/>
          <p:nvPr/>
        </p:nvSpPr>
        <p:spPr>
          <a:xfrm rot="1807767">
            <a:off x="1182353" y="3935424"/>
            <a:ext cx="551014" cy="1489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3" name="Εικόνα 22"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FCD6AB4C-59A1-02C5-094B-FCFCBB5BDA2E}"/>
              </a:ext>
            </a:extLst>
          </p:cNvPr>
          <p:cNvPicPr>
            <a:picLocks noChangeAspect="1"/>
          </p:cNvPicPr>
          <p:nvPr/>
        </p:nvPicPr>
        <p:blipFill>
          <a:blip r:embed="rId7"/>
          <a:stretch>
            <a:fillRect/>
          </a:stretch>
        </p:blipFill>
        <p:spPr>
          <a:xfrm>
            <a:off x="3420195" y="4505997"/>
            <a:ext cx="748307" cy="498871"/>
          </a:xfrm>
          <a:prstGeom prst="rect">
            <a:avLst/>
          </a:prstGeom>
        </p:spPr>
      </p:pic>
      <p:pic>
        <p:nvPicPr>
          <p:cNvPr id="8200" name="Picture 8" descr="Schematic view of the photocatalytic device: A (2 UV-A lamps); B... |  Download Scientific Diagram">
            <a:extLst>
              <a:ext uri="{FF2B5EF4-FFF2-40B4-BE49-F238E27FC236}">
                <a16:creationId xmlns:a16="http://schemas.microsoft.com/office/drawing/2014/main" id="{4AD04185-38E1-6646-417F-1F2B4A1693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4870" y="3366843"/>
            <a:ext cx="1173597" cy="838099"/>
          </a:xfrm>
          <a:prstGeom prst="rect">
            <a:avLst/>
          </a:prstGeom>
          <a:noFill/>
          <a:extLst>
            <a:ext uri="{909E8E84-426E-40DD-AFC4-6F175D3DCCD1}">
              <a14:hiddenFill xmlns:a14="http://schemas.microsoft.com/office/drawing/2010/main">
                <a:solidFill>
                  <a:srgbClr val="FFFFFF"/>
                </a:solidFill>
              </a14:hiddenFill>
            </a:ext>
          </a:extLst>
        </p:spPr>
      </p:pic>
      <p:sp>
        <p:nvSpPr>
          <p:cNvPr id="25" name="Δεξιό βέλος 24">
            <a:extLst>
              <a:ext uri="{FF2B5EF4-FFF2-40B4-BE49-F238E27FC236}">
                <a16:creationId xmlns:a16="http://schemas.microsoft.com/office/drawing/2014/main" id="{AF2C3E1E-4F81-E5B1-0D93-FEE71A6E36FA}"/>
              </a:ext>
            </a:extLst>
          </p:cNvPr>
          <p:cNvSpPr/>
          <p:nvPr/>
        </p:nvSpPr>
        <p:spPr>
          <a:xfrm>
            <a:off x="2715837" y="4650908"/>
            <a:ext cx="551014" cy="1330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6" name="Εικόνα 25"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1789E8BD-E757-C7D3-DD2C-23EDE876F5DF}"/>
              </a:ext>
            </a:extLst>
          </p:cNvPr>
          <p:cNvPicPr>
            <a:picLocks noChangeAspect="1"/>
          </p:cNvPicPr>
          <p:nvPr/>
        </p:nvPicPr>
        <p:blipFill>
          <a:blip r:embed="rId7"/>
          <a:stretch>
            <a:fillRect/>
          </a:stretch>
        </p:blipFill>
        <p:spPr>
          <a:xfrm>
            <a:off x="4355595" y="4496621"/>
            <a:ext cx="748307" cy="498871"/>
          </a:xfrm>
          <a:prstGeom prst="rect">
            <a:avLst/>
          </a:prstGeom>
        </p:spPr>
      </p:pic>
      <p:pic>
        <p:nvPicPr>
          <p:cNvPr id="27" name="Εικόνα 26"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6C7BF3E1-4AEE-B4C0-3EDA-A8487AA72A73}"/>
              </a:ext>
            </a:extLst>
          </p:cNvPr>
          <p:cNvPicPr>
            <a:picLocks noChangeAspect="1"/>
          </p:cNvPicPr>
          <p:nvPr/>
        </p:nvPicPr>
        <p:blipFill>
          <a:blip r:embed="rId7"/>
          <a:stretch>
            <a:fillRect/>
          </a:stretch>
        </p:blipFill>
        <p:spPr>
          <a:xfrm>
            <a:off x="5314428" y="4478118"/>
            <a:ext cx="748307" cy="498871"/>
          </a:xfrm>
          <a:prstGeom prst="rect">
            <a:avLst/>
          </a:prstGeom>
        </p:spPr>
      </p:pic>
      <p:sp>
        <p:nvSpPr>
          <p:cNvPr id="28" name="Δεξιό βέλος 27">
            <a:extLst>
              <a:ext uri="{FF2B5EF4-FFF2-40B4-BE49-F238E27FC236}">
                <a16:creationId xmlns:a16="http://schemas.microsoft.com/office/drawing/2014/main" id="{39656262-2C01-D6CD-66B3-9F4920452B52}"/>
              </a:ext>
            </a:extLst>
          </p:cNvPr>
          <p:cNvSpPr/>
          <p:nvPr/>
        </p:nvSpPr>
        <p:spPr>
          <a:xfrm rot="8418783">
            <a:off x="2213074" y="3962928"/>
            <a:ext cx="551014" cy="1489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08309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02"/>
        <p:cNvGrpSpPr/>
        <p:nvPr/>
      </p:nvGrpSpPr>
      <p:grpSpPr>
        <a:xfrm>
          <a:off x="0" y="0"/>
          <a:ext cx="0" cy="0"/>
          <a:chOff x="0" y="0"/>
          <a:chExt cx="0" cy="0"/>
        </a:xfrm>
      </p:grpSpPr>
      <p:pic>
        <p:nvPicPr>
          <p:cNvPr id="9220" name="Picture 4" descr="A WETLAND WASTEWATER ENGINEERING SOLUTION |">
            <a:extLst>
              <a:ext uri="{FF2B5EF4-FFF2-40B4-BE49-F238E27FC236}">
                <a16:creationId xmlns:a16="http://schemas.microsoft.com/office/drawing/2014/main" id="{F4AD9F86-2F23-60F4-139C-B88FFF2352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849" y="2251129"/>
            <a:ext cx="4006752" cy="1844086"/>
          </a:xfrm>
          <a:prstGeom prst="rect">
            <a:avLst/>
          </a:prstGeom>
          <a:noFill/>
          <a:extLst>
            <a:ext uri="{909E8E84-426E-40DD-AFC4-6F175D3DCCD1}">
              <a14:hiddenFill xmlns:a14="http://schemas.microsoft.com/office/drawing/2010/main">
                <a:solidFill>
                  <a:srgbClr val="FFFFFF"/>
                </a:solidFill>
              </a14:hiddenFill>
            </a:ext>
          </a:extLst>
        </p:spPr>
      </p:pic>
      <p:pic>
        <p:nvPicPr>
          <p:cNvPr id="4" name="Εικόνα 3">
            <a:extLst>
              <a:ext uri="{FF2B5EF4-FFF2-40B4-BE49-F238E27FC236}">
                <a16:creationId xmlns:a16="http://schemas.microsoft.com/office/drawing/2014/main" id="{A1BC3BDB-793A-963C-DFCE-A6E3C7BCE51E}"/>
              </a:ext>
            </a:extLst>
          </p:cNvPr>
          <p:cNvPicPr>
            <a:picLocks noChangeAspect="1"/>
          </p:cNvPicPr>
          <p:nvPr/>
        </p:nvPicPr>
        <p:blipFill>
          <a:blip r:embed="rId4"/>
          <a:stretch>
            <a:fillRect/>
          </a:stretch>
        </p:blipFill>
        <p:spPr>
          <a:xfrm>
            <a:off x="-2260996" y="6731"/>
            <a:ext cx="5143500" cy="5143500"/>
          </a:xfrm>
          <a:prstGeom prst="rect">
            <a:avLst/>
          </a:prstGeom>
        </p:spPr>
      </p:pic>
      <p:sp>
        <p:nvSpPr>
          <p:cNvPr id="203" name="Google Shape;203;p30"/>
          <p:cNvSpPr/>
          <p:nvPr/>
        </p:nvSpPr>
        <p:spPr>
          <a:xfrm rot="-5400000">
            <a:off x="5855482" y="-1289539"/>
            <a:ext cx="898082" cy="293341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txBox="1">
            <a:spLocks noGrp="1"/>
          </p:cNvSpPr>
          <p:nvPr>
            <p:ph type="ctrTitle"/>
          </p:nvPr>
        </p:nvSpPr>
        <p:spPr>
          <a:xfrm>
            <a:off x="5453883" y="-28095"/>
            <a:ext cx="1426000" cy="738664"/>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3600" dirty="0">
                <a:solidFill>
                  <a:schemeClr val="lt1"/>
                </a:solidFill>
              </a:rPr>
              <a:t>WP2</a:t>
            </a:r>
            <a:endParaRPr sz="3600" dirty="0">
              <a:solidFill>
                <a:schemeClr val="lt1"/>
              </a:solidFill>
            </a:endParaRPr>
          </a:p>
        </p:txBody>
      </p:sp>
      <p:sp>
        <p:nvSpPr>
          <p:cNvPr id="5" name="TextBox 4">
            <a:extLst>
              <a:ext uri="{FF2B5EF4-FFF2-40B4-BE49-F238E27FC236}">
                <a16:creationId xmlns:a16="http://schemas.microsoft.com/office/drawing/2014/main" id="{6D21DA99-C0D2-C276-E1A4-CC151D615089}"/>
              </a:ext>
            </a:extLst>
          </p:cNvPr>
          <p:cNvSpPr txBox="1"/>
          <p:nvPr/>
        </p:nvSpPr>
        <p:spPr>
          <a:xfrm>
            <a:off x="3009015" y="710569"/>
            <a:ext cx="5911702" cy="738664"/>
          </a:xfrm>
          <a:prstGeom prst="rect">
            <a:avLst/>
          </a:prstGeom>
          <a:noFill/>
          <a:ln>
            <a:solidFill>
              <a:schemeClr val="accent5">
                <a:lumMod val="40000"/>
                <a:lumOff val="60000"/>
              </a:schemeClr>
            </a:solidFill>
          </a:ln>
        </p:spPr>
        <p:txBody>
          <a:bodyPr wrap="square" rtlCol="0">
            <a:spAutoFit/>
          </a:bodyPr>
          <a:lstStyle/>
          <a:p>
            <a:pPr algn="just"/>
            <a:r>
              <a:rPr lang="en" b="1" dirty="0">
                <a:latin typeface="Arial Nova" panose="020B0504020202020204" pitchFamily="34" charset="0"/>
              </a:rPr>
              <a:t>WP2</a:t>
            </a:r>
            <a:r>
              <a:rPr lang="en" dirty="0">
                <a:latin typeface="Arial Nova" panose="020B0504020202020204" pitchFamily="34" charset="0"/>
              </a:rPr>
              <a:t> will construct experimental prototypes of CWs to test the performance of these nanomaterials and the application of photocatalysis in the removal of pollutants from wastewater.</a:t>
            </a:r>
            <a:endParaRPr lang="el-GR" dirty="0">
              <a:latin typeface="Arial Nova" panose="020B0504020202020204" pitchFamily="34" charset="0"/>
            </a:endParaRPr>
          </a:p>
        </p:txBody>
      </p:sp>
      <p:sp>
        <p:nvSpPr>
          <p:cNvPr id="6" name="TextBox 5">
            <a:extLst>
              <a:ext uri="{FF2B5EF4-FFF2-40B4-BE49-F238E27FC236}">
                <a16:creationId xmlns:a16="http://schemas.microsoft.com/office/drawing/2014/main" id="{E5FDE6E6-D2E2-1681-FCBB-71A442FAFA3C}"/>
              </a:ext>
            </a:extLst>
          </p:cNvPr>
          <p:cNvSpPr txBox="1"/>
          <p:nvPr/>
        </p:nvSpPr>
        <p:spPr>
          <a:xfrm>
            <a:off x="3009015" y="1588571"/>
            <a:ext cx="5911702" cy="523220"/>
          </a:xfrm>
          <a:prstGeom prst="rect">
            <a:avLst/>
          </a:prstGeom>
          <a:noFill/>
          <a:ln>
            <a:solidFill>
              <a:schemeClr val="accent5">
                <a:lumMod val="40000"/>
                <a:lumOff val="60000"/>
              </a:schemeClr>
            </a:solidFill>
          </a:ln>
        </p:spPr>
        <p:txBody>
          <a:bodyPr wrap="square" rtlCol="0">
            <a:spAutoFit/>
          </a:bodyPr>
          <a:lstStyle/>
          <a:p>
            <a:pPr algn="just"/>
            <a:r>
              <a:rPr lang="es-ES_tradnl" b="1" dirty="0">
                <a:effectLst/>
                <a:latin typeface="Arial Nova" panose="020B0504020202020204" pitchFamily="34" charset="0"/>
                <a:ea typeface="Times New Roman" panose="02020603050405020304" pitchFamily="18" charset="0"/>
                <a:cs typeface="Arial" panose="020B0604020202020204" pitchFamily="34" charset="0"/>
              </a:rPr>
              <a:t>Task 2.4. </a:t>
            </a:r>
            <a:r>
              <a:rPr lang="es-ES_tradnl" dirty="0">
                <a:effectLst/>
                <a:latin typeface="Arial Nova" panose="020B0504020202020204" pitchFamily="34" charset="0"/>
                <a:ea typeface="Times New Roman" panose="02020603050405020304" pitchFamily="18" charset="0"/>
                <a:cs typeface="Arial" panose="020B0604020202020204" pitchFamily="34" charset="0"/>
              </a:rPr>
              <a:t>SARS-CoV-2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surveillance</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and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assessment</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of</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pathogens</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and residual DNA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removal</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t>
            </a:r>
            <a:r>
              <a:rPr lang="es-ES_tradnl" dirty="0" err="1">
                <a:effectLst/>
                <a:latin typeface="Arial Nova" panose="020B0504020202020204" pitchFamily="34" charset="0"/>
                <a:ea typeface="Times New Roman" panose="02020603050405020304" pitchFamily="18" charset="0"/>
                <a:cs typeface="Times New Roman" panose="02020603050405020304" pitchFamily="18" charset="0"/>
              </a:rPr>
              <a:t>efficiency</a:t>
            </a:r>
            <a:r>
              <a:rPr lang="es-ES_tradnl" dirty="0">
                <a:effectLst/>
                <a:latin typeface="Arial Nova" panose="020B0504020202020204" pitchFamily="34" charset="0"/>
                <a:ea typeface="Times New Roman" panose="02020603050405020304" pitchFamily="18" charset="0"/>
                <a:cs typeface="Times New Roman" panose="02020603050405020304" pitchFamily="18" charset="0"/>
              </a:rPr>
              <a:t> </a:t>
            </a:r>
            <a:endParaRPr lang="el-GR" dirty="0">
              <a:latin typeface="Arial Nova" panose="020B0504020202020204" pitchFamily="34" charset="0"/>
            </a:endParaRPr>
          </a:p>
        </p:txBody>
      </p:sp>
      <p:sp>
        <p:nvSpPr>
          <p:cNvPr id="7" name="TextBox 6">
            <a:extLst>
              <a:ext uri="{FF2B5EF4-FFF2-40B4-BE49-F238E27FC236}">
                <a16:creationId xmlns:a16="http://schemas.microsoft.com/office/drawing/2014/main" id="{372B004E-FCF3-3ABA-90BC-73837BCD6769}"/>
              </a:ext>
            </a:extLst>
          </p:cNvPr>
          <p:cNvSpPr txBox="1"/>
          <p:nvPr/>
        </p:nvSpPr>
        <p:spPr>
          <a:xfrm>
            <a:off x="4752132" y="3445750"/>
            <a:ext cx="893135"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t>Effluent</a:t>
            </a:r>
            <a:endParaRPr lang="el-GR" b="1" dirty="0"/>
          </a:p>
        </p:txBody>
      </p:sp>
      <p:sp>
        <p:nvSpPr>
          <p:cNvPr id="8" name="Δεξιό βέλος 7">
            <a:extLst>
              <a:ext uri="{FF2B5EF4-FFF2-40B4-BE49-F238E27FC236}">
                <a16:creationId xmlns:a16="http://schemas.microsoft.com/office/drawing/2014/main" id="{810370F7-112B-74EC-BC28-12AF6AEF1F75}"/>
              </a:ext>
            </a:extLst>
          </p:cNvPr>
          <p:cNvSpPr/>
          <p:nvPr/>
        </p:nvSpPr>
        <p:spPr>
          <a:xfrm rot="19622478">
            <a:off x="4970791" y="3029581"/>
            <a:ext cx="551014" cy="1489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Picture 6" descr="Zebrafish">
            <a:extLst>
              <a:ext uri="{FF2B5EF4-FFF2-40B4-BE49-F238E27FC236}">
                <a16:creationId xmlns:a16="http://schemas.microsoft.com/office/drawing/2014/main" id="{F29EA78A-9578-E446-460A-69CCFA338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4669" y="2249706"/>
            <a:ext cx="788369" cy="47302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C760D54-814F-63B2-E29D-39D7C68B7187}"/>
              </a:ext>
            </a:extLst>
          </p:cNvPr>
          <p:cNvSpPr txBox="1"/>
          <p:nvPr/>
        </p:nvSpPr>
        <p:spPr>
          <a:xfrm>
            <a:off x="5964866" y="2225734"/>
            <a:ext cx="1584250"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latin typeface="Arial Nova" panose="020B0504020202020204" pitchFamily="34" charset="0"/>
              </a:rPr>
              <a:t>Ecotoxicity test</a:t>
            </a:r>
            <a:endParaRPr lang="el-GR" b="1" dirty="0">
              <a:latin typeface="Arial Nova" panose="020B0504020202020204" pitchFamily="34" charset="0"/>
            </a:endParaRPr>
          </a:p>
        </p:txBody>
      </p:sp>
      <p:sp>
        <p:nvSpPr>
          <p:cNvPr id="11" name="TextBox 10">
            <a:extLst>
              <a:ext uri="{FF2B5EF4-FFF2-40B4-BE49-F238E27FC236}">
                <a16:creationId xmlns:a16="http://schemas.microsoft.com/office/drawing/2014/main" id="{5D10096F-E3A9-ACD2-FE92-225EEF61138D}"/>
              </a:ext>
            </a:extLst>
          </p:cNvPr>
          <p:cNvSpPr txBox="1"/>
          <p:nvPr/>
        </p:nvSpPr>
        <p:spPr>
          <a:xfrm>
            <a:off x="5895841" y="2967556"/>
            <a:ext cx="158425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latin typeface="Arial Nova" panose="020B0504020202020204" pitchFamily="34" charset="0"/>
              </a:rPr>
              <a:t>SARS-CoV-2 quantification</a:t>
            </a:r>
            <a:endParaRPr lang="el-GR" b="1" dirty="0">
              <a:latin typeface="Arial Nova" panose="020B0504020202020204" pitchFamily="34" charset="0"/>
            </a:endParaRPr>
          </a:p>
        </p:txBody>
      </p:sp>
      <p:pic>
        <p:nvPicPr>
          <p:cNvPr id="9222" name="Picture 6" descr="The Science — Sensiva Health">
            <a:extLst>
              <a:ext uri="{FF2B5EF4-FFF2-40B4-BE49-F238E27FC236}">
                <a16:creationId xmlns:a16="http://schemas.microsoft.com/office/drawing/2014/main" id="{23E568D3-F58E-C4CA-9535-43DB506987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7946" y="3148775"/>
            <a:ext cx="810182" cy="78264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EF0A7CE-E9C5-302A-4B2F-2F6E5D245DB2}"/>
              </a:ext>
            </a:extLst>
          </p:cNvPr>
          <p:cNvSpPr txBox="1"/>
          <p:nvPr/>
        </p:nvSpPr>
        <p:spPr>
          <a:xfrm>
            <a:off x="5916124" y="3727463"/>
            <a:ext cx="158425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latin typeface="Arial Nova" panose="020B0504020202020204" pitchFamily="34" charset="0"/>
              </a:rPr>
              <a:t>Residual DNA measurements</a:t>
            </a:r>
          </a:p>
        </p:txBody>
      </p:sp>
      <p:sp>
        <p:nvSpPr>
          <p:cNvPr id="13" name="TextBox 12">
            <a:extLst>
              <a:ext uri="{FF2B5EF4-FFF2-40B4-BE49-F238E27FC236}">
                <a16:creationId xmlns:a16="http://schemas.microsoft.com/office/drawing/2014/main" id="{D2BE991B-0DDC-3B3B-C278-F97EC6D4A322}"/>
              </a:ext>
            </a:extLst>
          </p:cNvPr>
          <p:cNvSpPr txBox="1"/>
          <p:nvPr/>
        </p:nvSpPr>
        <p:spPr>
          <a:xfrm>
            <a:off x="3223433" y="4250683"/>
            <a:ext cx="2230449"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latin typeface="Arial Nova" panose="020B0504020202020204" pitchFamily="34" charset="0"/>
              </a:rPr>
              <a:t>Enumeration of effluent bioindicators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0244" name="Picture 4" descr="Green Ripening Soybean Field Agricultural Landscape Stock Photo - Download  Image Now - iStock">
            <a:extLst>
              <a:ext uri="{FF2B5EF4-FFF2-40B4-BE49-F238E27FC236}">
                <a16:creationId xmlns:a16="http://schemas.microsoft.com/office/drawing/2014/main" id="{97828F9C-7EEC-E606-C8BD-CC5EFE712C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460" y="-16349"/>
            <a:ext cx="7715250" cy="5143500"/>
          </a:xfrm>
          <a:prstGeom prst="rect">
            <a:avLst/>
          </a:prstGeom>
          <a:noFill/>
          <a:extLst>
            <a:ext uri="{909E8E84-426E-40DD-AFC4-6F175D3DCCD1}">
              <a14:hiddenFill xmlns:a14="http://schemas.microsoft.com/office/drawing/2010/main">
                <a:solidFill>
                  <a:srgbClr val="FFFFFF"/>
                </a:solidFill>
              </a14:hiddenFill>
            </a:ext>
          </a:extLst>
        </p:spPr>
      </p:pic>
      <p:sp>
        <p:nvSpPr>
          <p:cNvPr id="163" name="Google Shape;163;p27"/>
          <p:cNvSpPr/>
          <p:nvPr/>
        </p:nvSpPr>
        <p:spPr>
          <a:xfrm>
            <a:off x="5894111" y="738263"/>
            <a:ext cx="2991000" cy="877454"/>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27"/>
          <p:cNvSpPr txBox="1">
            <a:spLocks noGrp="1"/>
          </p:cNvSpPr>
          <p:nvPr>
            <p:ph type="subTitle" idx="1"/>
          </p:nvPr>
        </p:nvSpPr>
        <p:spPr>
          <a:xfrm flipH="1">
            <a:off x="537762" y="1180671"/>
            <a:ext cx="5180687" cy="793457"/>
          </a:xfrm>
          <a:prstGeom prst="rect">
            <a:avLst/>
          </a:prstGeom>
          <a:ln>
            <a:solidFill>
              <a:schemeClr val="accent5">
                <a:lumMod val="40000"/>
                <a:lumOff val="60000"/>
              </a:schemeClr>
            </a:solidFill>
          </a:ln>
        </p:spPr>
        <p:txBody>
          <a:bodyPr spcFirstLastPara="1" wrap="square" lIns="91425" tIns="91425" rIns="91425" bIns="91425" anchor="t" anchorCtr="0">
            <a:noAutofit/>
          </a:bodyPr>
          <a:lstStyle/>
          <a:p>
            <a:pPr marL="0" indent="0" algn="just">
              <a:buClr>
                <a:schemeClr val="dk1"/>
              </a:buClr>
              <a:buSzPts val="1100"/>
            </a:pPr>
            <a:r>
              <a:rPr lang="en-US" sz="1400" b="1" dirty="0">
                <a:effectLst/>
                <a:latin typeface="Arial Nova" panose="020B0504020202020204" pitchFamily="34" charset="0"/>
                <a:ea typeface="Calibri" panose="020F0502020204030204" pitchFamily="34" charset="0"/>
                <a:cs typeface="Arial" panose="020B0604020202020204" pitchFamily="34" charset="0"/>
              </a:rPr>
              <a:t>WP3</a:t>
            </a:r>
            <a:r>
              <a:rPr lang="en-US" sz="1400" dirty="0">
                <a:effectLst/>
                <a:latin typeface="Arial Nova" panose="020B0504020202020204" pitchFamily="34" charset="0"/>
                <a:ea typeface="Calibri" panose="020F0502020204030204" pitchFamily="34" charset="0"/>
                <a:cs typeface="Arial" panose="020B0604020202020204" pitchFamily="34" charset="0"/>
              </a:rPr>
              <a:t> will reuse the enriched in nutrients and carbon nanomaterials as fertilizers in selected crop fields.</a:t>
            </a:r>
            <a:endParaRPr lang="en" sz="1400" dirty="0">
              <a:latin typeface="Arial Nova" panose="020B0504020202020204" pitchFamily="34" charset="0"/>
            </a:endParaRPr>
          </a:p>
        </p:txBody>
      </p:sp>
      <p:sp>
        <p:nvSpPr>
          <p:cNvPr id="167" name="Google Shape;167;p27"/>
          <p:cNvSpPr/>
          <p:nvPr/>
        </p:nvSpPr>
        <p:spPr>
          <a:xfrm>
            <a:off x="0" y="1577400"/>
            <a:ext cx="3621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61;p45">
            <a:extLst>
              <a:ext uri="{FF2B5EF4-FFF2-40B4-BE49-F238E27FC236}">
                <a16:creationId xmlns:a16="http://schemas.microsoft.com/office/drawing/2014/main" id="{774EAB0E-5658-CE1A-FAB7-37D7D440BB7E}"/>
              </a:ext>
            </a:extLst>
          </p:cNvPr>
          <p:cNvSpPr txBox="1"/>
          <p:nvPr/>
        </p:nvSpPr>
        <p:spPr>
          <a:xfrm>
            <a:off x="6491983" y="738264"/>
            <a:ext cx="1540073" cy="8774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400" b="1" dirty="0">
                <a:solidFill>
                  <a:schemeClr val="dk1"/>
                </a:solidFill>
                <a:latin typeface="Livvic"/>
                <a:ea typeface="Livvic"/>
                <a:cs typeface="Livvic"/>
                <a:sym typeface="Livvic"/>
              </a:rPr>
              <a:t>WP3</a:t>
            </a:r>
            <a:endParaRPr sz="4400" b="1" dirty="0">
              <a:solidFill>
                <a:schemeClr val="dk1"/>
              </a:solidFill>
              <a:latin typeface="Livvic"/>
              <a:ea typeface="Livvic"/>
              <a:cs typeface="Livvic"/>
              <a:sym typeface="Livvic"/>
            </a:endParaRPr>
          </a:p>
        </p:txBody>
      </p:sp>
      <p:pic>
        <p:nvPicPr>
          <p:cNvPr id="5" name="Εικόνα 4">
            <a:extLst>
              <a:ext uri="{FF2B5EF4-FFF2-40B4-BE49-F238E27FC236}">
                <a16:creationId xmlns:a16="http://schemas.microsoft.com/office/drawing/2014/main" id="{732BCD60-62D8-433C-8730-6673CF91C87E}"/>
              </a:ext>
            </a:extLst>
          </p:cNvPr>
          <p:cNvPicPr>
            <a:picLocks noChangeAspect="1"/>
          </p:cNvPicPr>
          <p:nvPr/>
        </p:nvPicPr>
        <p:blipFill>
          <a:blip r:embed="rId4"/>
          <a:stretch>
            <a:fillRect/>
          </a:stretch>
        </p:blipFill>
        <p:spPr>
          <a:xfrm>
            <a:off x="1638008" y="88532"/>
            <a:ext cx="2182776" cy="939670"/>
          </a:xfrm>
          <a:prstGeom prst="rect">
            <a:avLst/>
          </a:prstGeom>
        </p:spPr>
      </p:pic>
      <p:pic>
        <p:nvPicPr>
          <p:cNvPr id="6" name="Picture 32">
            <a:extLst>
              <a:ext uri="{FF2B5EF4-FFF2-40B4-BE49-F238E27FC236}">
                <a16:creationId xmlns:a16="http://schemas.microsoft.com/office/drawing/2014/main" id="{915DE12D-A98C-74F2-8227-A3B2DCD20B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5120" y="-220896"/>
            <a:ext cx="432452" cy="417861"/>
          </a:xfrm>
          <a:prstGeom prst="rect">
            <a:avLst/>
          </a:prstGeom>
          <a:noFill/>
          <a:extLst>
            <a:ext uri="{909E8E84-426E-40DD-AFC4-6F175D3DCCD1}">
              <a14:hiddenFill xmlns:a14="http://schemas.microsoft.com/office/drawing/2010/main">
                <a:solidFill>
                  <a:srgbClr val="FFFFFF"/>
                </a:solidFill>
              </a14:hiddenFill>
            </a:ext>
          </a:extLst>
        </p:spPr>
      </p:pic>
      <p:pic>
        <p:nvPicPr>
          <p:cNvPr id="11" name="Εικόνα 10"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0B872CF1-6644-D9B4-773C-953B71667A55}"/>
              </a:ext>
            </a:extLst>
          </p:cNvPr>
          <p:cNvPicPr>
            <a:picLocks noChangeAspect="1"/>
          </p:cNvPicPr>
          <p:nvPr/>
        </p:nvPicPr>
        <p:blipFill>
          <a:blip r:embed="rId6"/>
          <a:stretch>
            <a:fillRect/>
          </a:stretch>
        </p:blipFill>
        <p:spPr>
          <a:xfrm>
            <a:off x="-16971" y="7267291"/>
            <a:ext cx="357950" cy="238633"/>
          </a:xfrm>
          <a:prstGeom prst="rect">
            <a:avLst/>
          </a:prstGeom>
        </p:spPr>
      </p:pic>
      <p:sp>
        <p:nvSpPr>
          <p:cNvPr id="2" name="Google Shape;164;p27">
            <a:extLst>
              <a:ext uri="{FF2B5EF4-FFF2-40B4-BE49-F238E27FC236}">
                <a16:creationId xmlns:a16="http://schemas.microsoft.com/office/drawing/2014/main" id="{F4D74F77-732B-D35C-ECC2-ED330BBBCF63}"/>
              </a:ext>
            </a:extLst>
          </p:cNvPr>
          <p:cNvSpPr txBox="1">
            <a:spLocks/>
          </p:cNvSpPr>
          <p:nvPr/>
        </p:nvSpPr>
        <p:spPr>
          <a:xfrm flipH="1">
            <a:off x="489693" y="2279067"/>
            <a:ext cx="5180687" cy="1247366"/>
          </a:xfrm>
          <a:prstGeom prst="rect">
            <a:avLst/>
          </a:prstGeom>
          <a:noFill/>
          <a:ln>
            <a:solidFill>
              <a:schemeClr val="accent5">
                <a:lumMod val="40000"/>
                <a:lumOff val="6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000000"/>
              </a:buClr>
              <a:buSzPts val="1200"/>
              <a:buFont typeface="Catamaran Light"/>
              <a:buNone/>
              <a:defRPr sz="1200" b="0" i="0" u="none" strike="noStrike" cap="none">
                <a:solidFill>
                  <a:srgbClr val="434343"/>
                </a:solidFill>
                <a:latin typeface="Catamaran Light"/>
                <a:ea typeface="Catamaran Light"/>
                <a:cs typeface="Catamaran Light"/>
                <a:sym typeface="Catamaran Light"/>
              </a:defRPr>
            </a:lvl1pPr>
            <a:lvl2pPr marL="914400" marR="0" lvl="1"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2pPr>
            <a:lvl3pPr marL="1371600" marR="0" lvl="2"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3pPr>
            <a:lvl4pPr marL="1828800" marR="0" lvl="3"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4pPr>
            <a:lvl5pPr marL="2286000" marR="0" lvl="4"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5pPr>
            <a:lvl6pPr marL="2743200" marR="0" lvl="5"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6pPr>
            <a:lvl7pPr marL="3200400" marR="0" lvl="6"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7pPr>
            <a:lvl8pPr marL="3657600" marR="0" lvl="7"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8pPr>
            <a:lvl9pPr marL="4114800" marR="0" lvl="8"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9pPr>
          </a:lstStyle>
          <a:p>
            <a:pPr marL="0" indent="0" algn="just">
              <a:buClr>
                <a:schemeClr val="dk1"/>
              </a:buClr>
              <a:buSzPts val="1100"/>
            </a:pPr>
            <a:r>
              <a:rPr lang="en-US" sz="1400" dirty="0">
                <a:latin typeface="Arial Nova" panose="020B0504020202020204" pitchFamily="34" charset="0"/>
                <a:ea typeface="Calibri" panose="020F0502020204030204" pitchFamily="34" charset="0"/>
                <a:cs typeface="Arial" panose="020B0604020202020204" pitchFamily="34" charset="0"/>
              </a:rPr>
              <a:t>At </a:t>
            </a:r>
            <a:r>
              <a:rPr lang="en-US" sz="1400" b="1" dirty="0">
                <a:latin typeface="Arial Nova" panose="020B0504020202020204" pitchFamily="34" charset="0"/>
                <a:ea typeface="Calibri" panose="020F0502020204030204" pitchFamily="34" charset="0"/>
                <a:cs typeface="Arial" panose="020B0604020202020204" pitchFamily="34" charset="0"/>
              </a:rPr>
              <a:t>WP4</a:t>
            </a:r>
            <a:r>
              <a:rPr lang="en-US" sz="1400" dirty="0">
                <a:latin typeface="Arial Nova" panose="020B0504020202020204" pitchFamily="34" charset="0"/>
                <a:ea typeface="Calibri" panose="020F0502020204030204" pitchFamily="34" charset="0"/>
                <a:cs typeface="Arial" panose="020B0604020202020204" pitchFamily="34" charset="0"/>
              </a:rPr>
              <a:t>, will demonstration sites of diverse soil, climate and crops will be developed, and in parallel, implementation of advanced precision irrigation and fertilization technologies will be employed to save water and energy.</a:t>
            </a:r>
            <a:r>
              <a:rPr lang="el-GR" sz="1400" dirty="0">
                <a:latin typeface="Arial Nova" panose="020B0504020202020204" pitchFamily="34" charset="0"/>
              </a:rPr>
              <a:t> </a:t>
            </a:r>
            <a:endParaRPr lang="en" sz="1400" dirty="0">
              <a:latin typeface="Arial Nova" panose="020B0504020202020204" pitchFamily="34" charset="0"/>
            </a:endParaRPr>
          </a:p>
        </p:txBody>
      </p:sp>
      <p:sp>
        <p:nvSpPr>
          <p:cNvPr id="4" name="Google Shape;163;p27">
            <a:extLst>
              <a:ext uri="{FF2B5EF4-FFF2-40B4-BE49-F238E27FC236}">
                <a16:creationId xmlns:a16="http://schemas.microsoft.com/office/drawing/2014/main" id="{072A49FA-2195-A0E0-E809-79A46FBFB093}"/>
              </a:ext>
            </a:extLst>
          </p:cNvPr>
          <p:cNvSpPr/>
          <p:nvPr/>
        </p:nvSpPr>
        <p:spPr>
          <a:xfrm>
            <a:off x="5913111" y="2596126"/>
            <a:ext cx="2991000" cy="877454"/>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461;p45">
            <a:extLst>
              <a:ext uri="{FF2B5EF4-FFF2-40B4-BE49-F238E27FC236}">
                <a16:creationId xmlns:a16="http://schemas.microsoft.com/office/drawing/2014/main" id="{55DB9AC6-FF06-9E18-AB72-A6C07C5849F6}"/>
              </a:ext>
            </a:extLst>
          </p:cNvPr>
          <p:cNvSpPr txBox="1"/>
          <p:nvPr/>
        </p:nvSpPr>
        <p:spPr>
          <a:xfrm>
            <a:off x="6510983" y="2596127"/>
            <a:ext cx="1540073" cy="8774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400" b="1" dirty="0">
                <a:solidFill>
                  <a:schemeClr val="dk1"/>
                </a:solidFill>
                <a:latin typeface="Livvic"/>
                <a:ea typeface="Livvic"/>
                <a:cs typeface="Livvic"/>
                <a:sym typeface="Livvic"/>
              </a:rPr>
              <a:t>WP4</a:t>
            </a:r>
            <a:endParaRPr sz="4400" b="1" dirty="0">
              <a:solidFill>
                <a:schemeClr val="dk1"/>
              </a:solidFill>
              <a:latin typeface="Livvic"/>
              <a:ea typeface="Livvic"/>
              <a:cs typeface="Livvic"/>
              <a:sym typeface="Livvic"/>
            </a:endParaRPr>
          </a:p>
        </p:txBody>
      </p:sp>
    </p:spTree>
    <p:extLst>
      <p:ext uri="{BB962C8B-B14F-4D97-AF65-F5344CB8AC3E}">
        <p14:creationId xmlns:p14="http://schemas.microsoft.com/office/powerpoint/2010/main" val="2164481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0244" name="Picture 4" descr="Green Ripening Soybean Field Agricultural Landscape Stock Photo - Download  Image Now - iStock">
            <a:extLst>
              <a:ext uri="{FF2B5EF4-FFF2-40B4-BE49-F238E27FC236}">
                <a16:creationId xmlns:a16="http://schemas.microsoft.com/office/drawing/2014/main" id="{97828F9C-7EEC-E606-C8BD-CC5EFE712C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460" y="-16349"/>
            <a:ext cx="7715250" cy="5143500"/>
          </a:xfrm>
          <a:prstGeom prst="rect">
            <a:avLst/>
          </a:prstGeom>
          <a:noFill/>
          <a:extLst>
            <a:ext uri="{909E8E84-426E-40DD-AFC4-6F175D3DCCD1}">
              <a14:hiddenFill xmlns:a14="http://schemas.microsoft.com/office/drawing/2010/main">
                <a:solidFill>
                  <a:srgbClr val="FFFFFF"/>
                </a:solidFill>
              </a14:hiddenFill>
            </a:ext>
          </a:extLst>
        </p:spPr>
      </p:pic>
      <p:sp>
        <p:nvSpPr>
          <p:cNvPr id="163" name="Google Shape;163;p27"/>
          <p:cNvSpPr/>
          <p:nvPr/>
        </p:nvSpPr>
        <p:spPr>
          <a:xfrm>
            <a:off x="5894111" y="738263"/>
            <a:ext cx="2991000" cy="877454"/>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164;p27"/>
          <p:cNvSpPr txBox="1">
            <a:spLocks noGrp="1"/>
          </p:cNvSpPr>
          <p:nvPr>
            <p:ph type="subTitle" idx="1"/>
          </p:nvPr>
        </p:nvSpPr>
        <p:spPr>
          <a:xfrm flipH="1">
            <a:off x="537761" y="1180671"/>
            <a:ext cx="5180687" cy="1062799"/>
          </a:xfrm>
          <a:prstGeom prst="rect">
            <a:avLst/>
          </a:prstGeom>
          <a:ln>
            <a:solidFill>
              <a:schemeClr val="accent5">
                <a:lumMod val="40000"/>
                <a:lumOff val="60000"/>
              </a:schemeClr>
            </a:solidFill>
          </a:ln>
        </p:spPr>
        <p:txBody>
          <a:bodyPr spcFirstLastPara="1" wrap="square" lIns="91425" tIns="91425" rIns="91425" bIns="91425" anchor="t" anchorCtr="0">
            <a:noAutofit/>
          </a:bodyPr>
          <a:lstStyle/>
          <a:p>
            <a:pPr marL="0" indent="0" algn="just">
              <a:buClr>
                <a:schemeClr val="dk1"/>
              </a:buClr>
              <a:buSzPts val="1100"/>
            </a:pPr>
            <a:r>
              <a:rPr lang="en-US" sz="1400" b="1" dirty="0">
                <a:effectLst/>
                <a:latin typeface="Arial Nova" panose="020B0504020202020204" pitchFamily="34" charset="0"/>
                <a:ea typeface="Calibri" panose="020F0502020204030204" pitchFamily="34" charset="0"/>
                <a:cs typeface="Arial" panose="020B0604020202020204" pitchFamily="34" charset="0"/>
              </a:rPr>
              <a:t>WP5</a:t>
            </a:r>
            <a:r>
              <a:rPr lang="en-US" sz="1400" dirty="0">
                <a:effectLst/>
                <a:latin typeface="Arial Nova" panose="020B0504020202020204" pitchFamily="34" charset="0"/>
                <a:ea typeface="Calibri" panose="020F0502020204030204" pitchFamily="34" charset="0"/>
                <a:cs typeface="Arial" panose="020B0604020202020204" pitchFamily="34" charset="0"/>
              </a:rPr>
              <a:t> will engage stakeholders and assess the socio-economic and environmental impacts of applied technologies, identify risks and opportunities related to the potential use of the Project Results, and provide policy recommendations. </a:t>
            </a:r>
            <a:endParaRPr lang="en" sz="1400" dirty="0">
              <a:latin typeface="Arial Nova" panose="020B0504020202020204" pitchFamily="34" charset="0"/>
            </a:endParaRPr>
          </a:p>
        </p:txBody>
      </p:sp>
      <p:sp>
        <p:nvSpPr>
          <p:cNvPr id="167" name="Google Shape;167;p27"/>
          <p:cNvSpPr/>
          <p:nvPr/>
        </p:nvSpPr>
        <p:spPr>
          <a:xfrm>
            <a:off x="0" y="1577400"/>
            <a:ext cx="3621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61;p45">
            <a:extLst>
              <a:ext uri="{FF2B5EF4-FFF2-40B4-BE49-F238E27FC236}">
                <a16:creationId xmlns:a16="http://schemas.microsoft.com/office/drawing/2014/main" id="{774EAB0E-5658-CE1A-FAB7-37D7D440BB7E}"/>
              </a:ext>
            </a:extLst>
          </p:cNvPr>
          <p:cNvSpPr txBox="1"/>
          <p:nvPr/>
        </p:nvSpPr>
        <p:spPr>
          <a:xfrm>
            <a:off x="6491983" y="738264"/>
            <a:ext cx="1540073" cy="8774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400" b="1" dirty="0">
                <a:solidFill>
                  <a:schemeClr val="dk1"/>
                </a:solidFill>
                <a:latin typeface="Livvic"/>
                <a:ea typeface="Livvic"/>
                <a:cs typeface="Livvic"/>
                <a:sym typeface="Livvic"/>
              </a:rPr>
              <a:t>WP5</a:t>
            </a:r>
            <a:endParaRPr sz="4400" b="1" dirty="0">
              <a:solidFill>
                <a:schemeClr val="dk1"/>
              </a:solidFill>
              <a:latin typeface="Livvic"/>
              <a:ea typeface="Livvic"/>
              <a:cs typeface="Livvic"/>
              <a:sym typeface="Livvic"/>
            </a:endParaRPr>
          </a:p>
        </p:txBody>
      </p:sp>
      <p:pic>
        <p:nvPicPr>
          <p:cNvPr id="5" name="Εικόνα 4">
            <a:extLst>
              <a:ext uri="{FF2B5EF4-FFF2-40B4-BE49-F238E27FC236}">
                <a16:creationId xmlns:a16="http://schemas.microsoft.com/office/drawing/2014/main" id="{732BCD60-62D8-433C-8730-6673CF91C87E}"/>
              </a:ext>
            </a:extLst>
          </p:cNvPr>
          <p:cNvPicPr>
            <a:picLocks noChangeAspect="1"/>
          </p:cNvPicPr>
          <p:nvPr/>
        </p:nvPicPr>
        <p:blipFill>
          <a:blip r:embed="rId4"/>
          <a:stretch>
            <a:fillRect/>
          </a:stretch>
        </p:blipFill>
        <p:spPr>
          <a:xfrm>
            <a:off x="1638008" y="88532"/>
            <a:ext cx="2182776" cy="939670"/>
          </a:xfrm>
          <a:prstGeom prst="rect">
            <a:avLst/>
          </a:prstGeom>
        </p:spPr>
      </p:pic>
      <p:pic>
        <p:nvPicPr>
          <p:cNvPr id="6" name="Picture 32">
            <a:extLst>
              <a:ext uri="{FF2B5EF4-FFF2-40B4-BE49-F238E27FC236}">
                <a16:creationId xmlns:a16="http://schemas.microsoft.com/office/drawing/2014/main" id="{915DE12D-A98C-74F2-8227-A3B2DCD20B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5120" y="-220896"/>
            <a:ext cx="432452" cy="417861"/>
          </a:xfrm>
          <a:prstGeom prst="rect">
            <a:avLst/>
          </a:prstGeom>
          <a:noFill/>
          <a:extLst>
            <a:ext uri="{909E8E84-426E-40DD-AFC4-6F175D3DCCD1}">
              <a14:hiddenFill xmlns:a14="http://schemas.microsoft.com/office/drawing/2010/main">
                <a:solidFill>
                  <a:srgbClr val="FFFFFF"/>
                </a:solidFill>
              </a14:hiddenFill>
            </a:ext>
          </a:extLst>
        </p:spPr>
      </p:pic>
      <p:pic>
        <p:nvPicPr>
          <p:cNvPr id="11" name="Εικόνα 10" descr="Εικόνα που περιέχει ενυδρείο, ψάρι, ενυδρείο γλυκού νερού&#10;&#10;Περιγραφή που δημιουργήθηκε αυτόματα">
            <a:extLst>
              <a:ext uri="{FF2B5EF4-FFF2-40B4-BE49-F238E27FC236}">
                <a16:creationId xmlns:a16="http://schemas.microsoft.com/office/drawing/2014/main" id="{0B872CF1-6644-D9B4-773C-953B71667A55}"/>
              </a:ext>
            </a:extLst>
          </p:cNvPr>
          <p:cNvPicPr>
            <a:picLocks noChangeAspect="1"/>
          </p:cNvPicPr>
          <p:nvPr/>
        </p:nvPicPr>
        <p:blipFill>
          <a:blip r:embed="rId6"/>
          <a:stretch>
            <a:fillRect/>
          </a:stretch>
        </p:blipFill>
        <p:spPr>
          <a:xfrm>
            <a:off x="-16971" y="7267291"/>
            <a:ext cx="357950" cy="238633"/>
          </a:xfrm>
          <a:prstGeom prst="rect">
            <a:avLst/>
          </a:prstGeom>
        </p:spPr>
      </p:pic>
      <p:sp>
        <p:nvSpPr>
          <p:cNvPr id="2" name="Google Shape;164;p27">
            <a:extLst>
              <a:ext uri="{FF2B5EF4-FFF2-40B4-BE49-F238E27FC236}">
                <a16:creationId xmlns:a16="http://schemas.microsoft.com/office/drawing/2014/main" id="{F4D74F77-732B-D35C-ECC2-ED330BBBCF63}"/>
              </a:ext>
            </a:extLst>
          </p:cNvPr>
          <p:cNvSpPr txBox="1">
            <a:spLocks/>
          </p:cNvSpPr>
          <p:nvPr/>
        </p:nvSpPr>
        <p:spPr>
          <a:xfrm flipH="1">
            <a:off x="490917" y="2555400"/>
            <a:ext cx="5180687" cy="1988699"/>
          </a:xfrm>
          <a:prstGeom prst="rect">
            <a:avLst/>
          </a:prstGeom>
          <a:noFill/>
          <a:ln>
            <a:solidFill>
              <a:schemeClr val="accent5">
                <a:lumMod val="40000"/>
                <a:lumOff val="6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rgbClr val="000000"/>
              </a:buClr>
              <a:buSzPts val="1200"/>
              <a:buFont typeface="Catamaran Light"/>
              <a:buNone/>
              <a:defRPr sz="1200" b="0" i="0" u="none" strike="noStrike" cap="none">
                <a:solidFill>
                  <a:srgbClr val="434343"/>
                </a:solidFill>
                <a:latin typeface="Catamaran Light"/>
                <a:ea typeface="Catamaran Light"/>
                <a:cs typeface="Catamaran Light"/>
                <a:sym typeface="Catamaran Light"/>
              </a:defRPr>
            </a:lvl1pPr>
            <a:lvl2pPr marL="914400" marR="0" lvl="1"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2pPr>
            <a:lvl3pPr marL="1371600" marR="0" lvl="2"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3pPr>
            <a:lvl4pPr marL="1828800" marR="0" lvl="3"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4pPr>
            <a:lvl5pPr marL="2286000" marR="0" lvl="4"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5pPr>
            <a:lvl6pPr marL="2743200" marR="0" lvl="5"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6pPr>
            <a:lvl7pPr marL="3200400" marR="0" lvl="6"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7pPr>
            <a:lvl8pPr marL="3657600" marR="0" lvl="7"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8pPr>
            <a:lvl9pPr marL="4114800" marR="0" lvl="8" indent="-304800" algn="l" rtl="0">
              <a:lnSpc>
                <a:spcPct val="100000"/>
              </a:lnSpc>
              <a:spcBef>
                <a:spcPts val="0"/>
              </a:spcBef>
              <a:spcAft>
                <a:spcPts val="0"/>
              </a:spcAft>
              <a:buClr>
                <a:srgbClr val="000000"/>
              </a:buClr>
              <a:buSzPts val="2800"/>
              <a:buFont typeface="Catamaran Light"/>
              <a:buNone/>
              <a:defRPr sz="2800" b="0" i="0" u="none" strike="noStrike" cap="none">
                <a:solidFill>
                  <a:srgbClr val="000000"/>
                </a:solidFill>
                <a:latin typeface="Catamaran Light"/>
                <a:ea typeface="Catamaran Light"/>
                <a:cs typeface="Catamaran Light"/>
                <a:sym typeface="Catamaran Light"/>
              </a:defRPr>
            </a:lvl9pPr>
          </a:lstStyle>
          <a:p>
            <a:pPr marL="0" indent="0" algn="just">
              <a:buClr>
                <a:schemeClr val="dk1"/>
              </a:buClr>
              <a:buSzPts val="1100"/>
            </a:pPr>
            <a:r>
              <a:rPr lang="en-US" sz="1400" b="1" dirty="0">
                <a:latin typeface="Arial Nova" panose="020B0504020202020204" pitchFamily="34" charset="0"/>
                <a:ea typeface="Calibri" panose="020F0502020204030204" pitchFamily="34" charset="0"/>
                <a:cs typeface="Arial" panose="020B0604020202020204" pitchFamily="34" charset="0"/>
              </a:rPr>
              <a:t>WP6</a:t>
            </a:r>
            <a:r>
              <a:rPr lang="en-US" sz="1400" dirty="0">
                <a:latin typeface="Arial Nova" panose="020B0504020202020204" pitchFamily="34" charset="0"/>
                <a:ea typeface="Calibri" panose="020F0502020204030204" pitchFamily="34" charset="0"/>
                <a:cs typeface="Arial" panose="020B0604020202020204" pitchFamily="34" charset="0"/>
              </a:rPr>
              <a:t>, Communication, Dissemination and Exploitation activities will facilitate the effective implementation of NBS in multiple locations. In addition, it will be responsible to connect stakeholders and partners to ensure that the business model is aligned with their needs and priorities, and that the network and its services are designed to meet the needs of users and customers and to develop a business plan outlining how they will be maintained and supported over time. </a:t>
            </a:r>
            <a:endParaRPr lang="en" sz="1400" dirty="0">
              <a:latin typeface="Arial Nova" panose="020B0504020202020204" pitchFamily="34" charset="0"/>
            </a:endParaRPr>
          </a:p>
        </p:txBody>
      </p:sp>
      <p:sp>
        <p:nvSpPr>
          <p:cNvPr id="4" name="Google Shape;163;p27">
            <a:extLst>
              <a:ext uri="{FF2B5EF4-FFF2-40B4-BE49-F238E27FC236}">
                <a16:creationId xmlns:a16="http://schemas.microsoft.com/office/drawing/2014/main" id="{072A49FA-2195-A0E0-E809-79A46FBFB093}"/>
              </a:ext>
            </a:extLst>
          </p:cNvPr>
          <p:cNvSpPr/>
          <p:nvPr/>
        </p:nvSpPr>
        <p:spPr>
          <a:xfrm>
            <a:off x="5913111" y="2596126"/>
            <a:ext cx="2991000" cy="877454"/>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461;p45">
            <a:extLst>
              <a:ext uri="{FF2B5EF4-FFF2-40B4-BE49-F238E27FC236}">
                <a16:creationId xmlns:a16="http://schemas.microsoft.com/office/drawing/2014/main" id="{55DB9AC6-FF06-9E18-AB72-A6C07C5849F6}"/>
              </a:ext>
            </a:extLst>
          </p:cNvPr>
          <p:cNvSpPr txBox="1"/>
          <p:nvPr/>
        </p:nvSpPr>
        <p:spPr>
          <a:xfrm>
            <a:off x="6510983" y="2596127"/>
            <a:ext cx="1540073" cy="87745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400" b="1" dirty="0">
                <a:solidFill>
                  <a:schemeClr val="dk1"/>
                </a:solidFill>
                <a:latin typeface="Livvic"/>
                <a:ea typeface="Livvic"/>
                <a:cs typeface="Livvic"/>
                <a:sym typeface="Livvic"/>
              </a:rPr>
              <a:t>WP6</a:t>
            </a:r>
            <a:endParaRPr sz="4400" b="1" dirty="0">
              <a:solidFill>
                <a:schemeClr val="dk1"/>
              </a:solidFill>
              <a:latin typeface="Livvic"/>
              <a:ea typeface="Livvic"/>
              <a:cs typeface="Livvic"/>
              <a:sym typeface="Livvic"/>
            </a:endParaRPr>
          </a:p>
        </p:txBody>
      </p:sp>
    </p:spTree>
    <p:extLst>
      <p:ext uri="{BB962C8B-B14F-4D97-AF65-F5344CB8AC3E}">
        <p14:creationId xmlns:p14="http://schemas.microsoft.com/office/powerpoint/2010/main" val="2182999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27"/>
          <p:cNvSpPr/>
          <p:nvPr/>
        </p:nvSpPr>
        <p:spPr>
          <a:xfrm>
            <a:off x="0" y="0"/>
            <a:ext cx="9144000" cy="51435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1" name="Εικόνα 10">
            <a:extLst>
              <a:ext uri="{FF2B5EF4-FFF2-40B4-BE49-F238E27FC236}">
                <a16:creationId xmlns:a16="http://schemas.microsoft.com/office/drawing/2014/main" id="{1E83C117-29FC-F7E3-A540-9C19C0A87978}"/>
              </a:ext>
            </a:extLst>
          </p:cNvPr>
          <p:cNvPicPr>
            <a:picLocks noChangeAspect="1"/>
          </p:cNvPicPr>
          <p:nvPr/>
        </p:nvPicPr>
        <p:blipFill>
          <a:blip r:embed="rId3"/>
          <a:stretch>
            <a:fillRect/>
          </a:stretch>
        </p:blipFill>
        <p:spPr>
          <a:xfrm>
            <a:off x="7899953" y="90583"/>
            <a:ext cx="1169619" cy="503513"/>
          </a:xfrm>
          <a:prstGeom prst="rect">
            <a:avLst/>
          </a:prstGeom>
        </p:spPr>
      </p:pic>
      <p:sp>
        <p:nvSpPr>
          <p:cNvPr id="2" name="Google Shape;203;p30">
            <a:extLst>
              <a:ext uri="{FF2B5EF4-FFF2-40B4-BE49-F238E27FC236}">
                <a16:creationId xmlns:a16="http://schemas.microsoft.com/office/drawing/2014/main" id="{7ED70386-C2DD-7BC9-1CC0-8033067FB9DA}"/>
              </a:ext>
            </a:extLst>
          </p:cNvPr>
          <p:cNvSpPr/>
          <p:nvPr/>
        </p:nvSpPr>
        <p:spPr>
          <a:xfrm rot="-5400000">
            <a:off x="4293662" y="-906986"/>
            <a:ext cx="556676" cy="244548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 name="Google Shape;205;p30">
            <a:extLst>
              <a:ext uri="{FF2B5EF4-FFF2-40B4-BE49-F238E27FC236}">
                <a16:creationId xmlns:a16="http://schemas.microsoft.com/office/drawing/2014/main" id="{61C15986-19C8-ED3A-4207-5784370A06A0}"/>
              </a:ext>
            </a:extLst>
          </p:cNvPr>
          <p:cNvSpPr txBox="1">
            <a:spLocks/>
          </p:cNvSpPr>
          <p:nvPr/>
        </p:nvSpPr>
        <p:spPr>
          <a:xfrm>
            <a:off x="3773939" y="-53574"/>
            <a:ext cx="1426000" cy="73866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2pPr>
            <a:lvl3pPr marR="0" lvl="2"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3pPr>
            <a:lvl4pPr marR="0" lvl="3"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4pPr>
            <a:lvl5pPr marR="0" lvl="4"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5pPr>
            <a:lvl6pPr marR="0" lvl="5"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6pPr>
            <a:lvl7pPr marR="0" lvl="6"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7pPr>
            <a:lvl8pPr marR="0" lvl="7"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8pPr>
            <a:lvl9pPr marR="0" lvl="8" algn="l" rtl="0">
              <a:lnSpc>
                <a:spcPct val="100000"/>
              </a:lnSpc>
              <a:spcBef>
                <a:spcPts val="0"/>
              </a:spcBef>
              <a:spcAft>
                <a:spcPts val="0"/>
              </a:spcAft>
              <a:buClr>
                <a:srgbClr val="000000"/>
              </a:buClr>
              <a:buSzPts val="2800"/>
              <a:buFont typeface="Livvic"/>
              <a:buNone/>
              <a:defRPr sz="2800" b="1" i="0" u="none" strike="noStrike" cap="none">
                <a:solidFill>
                  <a:srgbClr val="000000"/>
                </a:solidFill>
                <a:latin typeface="Livvic"/>
                <a:ea typeface="Livvic"/>
                <a:cs typeface="Livvic"/>
                <a:sym typeface="Livvic"/>
              </a:defRPr>
            </a:lvl9pPr>
          </a:lstStyle>
          <a:p>
            <a:r>
              <a:rPr lang="en" sz="3600" dirty="0">
                <a:solidFill>
                  <a:schemeClr val="lt1"/>
                </a:solidFill>
              </a:rPr>
              <a:t>WP6</a:t>
            </a:r>
          </a:p>
        </p:txBody>
      </p:sp>
      <p:sp>
        <p:nvSpPr>
          <p:cNvPr id="4" name="TextBox 3">
            <a:extLst>
              <a:ext uri="{FF2B5EF4-FFF2-40B4-BE49-F238E27FC236}">
                <a16:creationId xmlns:a16="http://schemas.microsoft.com/office/drawing/2014/main" id="{A680FF8B-F39D-3C87-B470-4EA11B283CEB}"/>
              </a:ext>
            </a:extLst>
          </p:cNvPr>
          <p:cNvSpPr txBox="1"/>
          <p:nvPr/>
        </p:nvSpPr>
        <p:spPr>
          <a:xfrm>
            <a:off x="74428" y="722510"/>
            <a:ext cx="899514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 b="1" i="0" u="none" strike="noStrike" dirty="0">
                <a:solidFill>
                  <a:srgbClr val="000000"/>
                </a:solidFill>
                <a:effectLst/>
                <a:latin typeface="Arial Nova" panose="020B0504020202020204" pitchFamily="34" charset="0"/>
              </a:rPr>
              <a:t>Task 6.1. Data Management Plan (DMP)</a:t>
            </a:r>
          </a:p>
          <a:p>
            <a:pPr algn="ctr"/>
            <a:r>
              <a:rPr lang="en" dirty="0">
                <a:latin typeface="Arial Nova" panose="020B0504020202020204" pitchFamily="34" charset="0"/>
              </a:rPr>
              <a:t>A DMP will be established to support the data management life cycle for all data that will be collected, processed or generated by the project. </a:t>
            </a:r>
            <a:endParaRPr lang="el-GR" dirty="0">
              <a:latin typeface="Arial Nova" panose="020B0504020202020204" pitchFamily="34" charset="0"/>
            </a:endParaRPr>
          </a:p>
        </p:txBody>
      </p:sp>
      <p:grpSp>
        <p:nvGrpSpPr>
          <p:cNvPr id="22" name="Ομάδα 21">
            <a:extLst>
              <a:ext uri="{FF2B5EF4-FFF2-40B4-BE49-F238E27FC236}">
                <a16:creationId xmlns:a16="http://schemas.microsoft.com/office/drawing/2014/main" id="{55C7C482-0246-006E-3B98-D87900A172A8}"/>
              </a:ext>
            </a:extLst>
          </p:cNvPr>
          <p:cNvGrpSpPr/>
          <p:nvPr/>
        </p:nvGrpSpPr>
        <p:grpSpPr>
          <a:xfrm>
            <a:off x="251278" y="1589588"/>
            <a:ext cx="4427157" cy="3275407"/>
            <a:chOff x="2409687" y="1645082"/>
            <a:chExt cx="4427157" cy="3275407"/>
          </a:xfrm>
        </p:grpSpPr>
        <p:sp>
          <p:nvSpPr>
            <p:cNvPr id="8" name="Google Shape;437;p44">
              <a:extLst>
                <a:ext uri="{FF2B5EF4-FFF2-40B4-BE49-F238E27FC236}">
                  <a16:creationId xmlns:a16="http://schemas.microsoft.com/office/drawing/2014/main" id="{B05E20AB-86DA-8134-844E-6D320A50723B}"/>
                </a:ext>
              </a:extLst>
            </p:cNvPr>
            <p:cNvSpPr/>
            <p:nvPr/>
          </p:nvSpPr>
          <p:spPr>
            <a:xfrm rot="5400000">
              <a:off x="2853233" y="1456501"/>
              <a:ext cx="1574400" cy="2058575"/>
            </a:xfrm>
            <a:prstGeom prst="flowChartOffpageConnector">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Ομάδα 20">
              <a:extLst>
                <a:ext uri="{FF2B5EF4-FFF2-40B4-BE49-F238E27FC236}">
                  <a16:creationId xmlns:a16="http://schemas.microsoft.com/office/drawing/2014/main" id="{BEC55BD7-5C98-E0B0-9834-AB81F10D98E6}"/>
                </a:ext>
              </a:extLst>
            </p:cNvPr>
            <p:cNvGrpSpPr/>
            <p:nvPr/>
          </p:nvGrpSpPr>
          <p:grpSpPr>
            <a:xfrm>
              <a:off x="2409687" y="1645082"/>
              <a:ext cx="4427157" cy="3275407"/>
              <a:chOff x="2409687" y="1645082"/>
              <a:chExt cx="4427157" cy="3275407"/>
            </a:xfrm>
          </p:grpSpPr>
          <p:sp>
            <p:nvSpPr>
              <p:cNvPr id="5" name="Google Shape;433;p44">
                <a:extLst>
                  <a:ext uri="{FF2B5EF4-FFF2-40B4-BE49-F238E27FC236}">
                    <a16:creationId xmlns:a16="http://schemas.microsoft.com/office/drawing/2014/main" id="{4DD3AED6-5A94-03BD-0E39-A71CF67B8285}"/>
                  </a:ext>
                </a:extLst>
              </p:cNvPr>
              <p:cNvSpPr/>
              <p:nvPr/>
            </p:nvSpPr>
            <p:spPr>
              <a:xfrm rot="5400000">
                <a:off x="2853233" y="3104001"/>
                <a:ext cx="1574400" cy="2058575"/>
              </a:xfrm>
              <a:prstGeom prst="flowChartOffpageConnector">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34;p44">
                <a:extLst>
                  <a:ext uri="{FF2B5EF4-FFF2-40B4-BE49-F238E27FC236}">
                    <a16:creationId xmlns:a16="http://schemas.microsoft.com/office/drawing/2014/main" id="{753CC2FE-8555-7C35-2AF1-550EC3B09A73}"/>
                  </a:ext>
                </a:extLst>
              </p:cNvPr>
              <p:cNvSpPr/>
              <p:nvPr/>
            </p:nvSpPr>
            <p:spPr>
              <a:xfrm rot="-5400000" flipH="1">
                <a:off x="5007544" y="1443688"/>
                <a:ext cx="1574400" cy="2084200"/>
              </a:xfrm>
              <a:prstGeom prst="flowChartOffpageConnector">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35;p44">
                <a:extLst>
                  <a:ext uri="{FF2B5EF4-FFF2-40B4-BE49-F238E27FC236}">
                    <a16:creationId xmlns:a16="http://schemas.microsoft.com/office/drawing/2014/main" id="{7D9BCE32-3A6D-E4D4-1467-EAB9BD109E04}"/>
                  </a:ext>
                </a:extLst>
              </p:cNvPr>
              <p:cNvSpPr/>
              <p:nvPr/>
            </p:nvSpPr>
            <p:spPr>
              <a:xfrm rot="-5400000" flipH="1">
                <a:off x="5007544" y="3091188"/>
                <a:ext cx="1574400" cy="2084200"/>
              </a:xfrm>
              <a:prstGeom prst="flowChartOffpageConnector">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38;p44">
                <a:extLst>
                  <a:ext uri="{FF2B5EF4-FFF2-40B4-BE49-F238E27FC236}">
                    <a16:creationId xmlns:a16="http://schemas.microsoft.com/office/drawing/2014/main" id="{40E461E2-10FB-8A04-8DA2-E222ED4D9DCA}"/>
                  </a:ext>
                </a:extLst>
              </p:cNvPr>
              <p:cNvSpPr txBox="1">
                <a:spLocks/>
              </p:cNvSpPr>
              <p:nvPr/>
            </p:nvSpPr>
            <p:spPr>
              <a:xfrm>
                <a:off x="2409687" y="1645082"/>
                <a:ext cx="2301496" cy="3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pPr algn="r"/>
                <a:r>
                  <a:rPr lang="en-US" sz="1800" dirty="0">
                    <a:solidFill>
                      <a:schemeClr val="lt1"/>
                    </a:solidFill>
                  </a:rPr>
                  <a:t>D</a:t>
                </a:r>
                <a:r>
                  <a:rPr lang="en" sz="1800" dirty="0" err="1">
                    <a:solidFill>
                      <a:schemeClr val="lt1"/>
                    </a:solidFill>
                  </a:rPr>
                  <a:t>ata</a:t>
                </a:r>
                <a:r>
                  <a:rPr lang="en" sz="1800" dirty="0">
                    <a:solidFill>
                      <a:schemeClr val="lt1"/>
                    </a:solidFill>
                  </a:rPr>
                  <a:t> handling</a:t>
                </a:r>
              </a:p>
            </p:txBody>
          </p:sp>
          <p:sp>
            <p:nvSpPr>
              <p:cNvPr id="10" name="Google Shape;439;p44">
                <a:extLst>
                  <a:ext uri="{FF2B5EF4-FFF2-40B4-BE49-F238E27FC236}">
                    <a16:creationId xmlns:a16="http://schemas.microsoft.com/office/drawing/2014/main" id="{38EB0418-D84F-3CC1-35AC-34E8A43F125D}"/>
                  </a:ext>
                </a:extLst>
              </p:cNvPr>
              <p:cNvSpPr txBox="1">
                <a:spLocks/>
              </p:cNvSpPr>
              <p:nvPr/>
            </p:nvSpPr>
            <p:spPr>
              <a:xfrm>
                <a:off x="2974579" y="4480317"/>
                <a:ext cx="1695142" cy="3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pPr algn="r"/>
                <a:r>
                  <a:rPr lang="en" sz="1800" dirty="0">
                    <a:solidFill>
                      <a:schemeClr val="lt1"/>
                    </a:solidFill>
                  </a:rPr>
                  <a:t>Participation</a:t>
                </a:r>
              </a:p>
            </p:txBody>
          </p:sp>
          <p:sp>
            <p:nvSpPr>
              <p:cNvPr id="13" name="Google Shape;440;p44">
                <a:extLst>
                  <a:ext uri="{FF2B5EF4-FFF2-40B4-BE49-F238E27FC236}">
                    <a16:creationId xmlns:a16="http://schemas.microsoft.com/office/drawing/2014/main" id="{DF8723DE-A0C3-43A8-9A1E-71B7CD0CBAA9}"/>
                  </a:ext>
                </a:extLst>
              </p:cNvPr>
              <p:cNvSpPr txBox="1">
                <a:spLocks/>
              </p:cNvSpPr>
              <p:nvPr/>
            </p:nvSpPr>
            <p:spPr>
              <a:xfrm>
                <a:off x="4784789" y="1668380"/>
                <a:ext cx="1775499" cy="3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r>
                  <a:rPr lang="en" sz="1800" dirty="0">
                    <a:solidFill>
                      <a:schemeClr val="lt1"/>
                    </a:solidFill>
                  </a:rPr>
                  <a:t>Cooperation</a:t>
                </a:r>
              </a:p>
            </p:txBody>
          </p:sp>
          <p:sp>
            <p:nvSpPr>
              <p:cNvPr id="14" name="Google Shape;441;p44">
                <a:extLst>
                  <a:ext uri="{FF2B5EF4-FFF2-40B4-BE49-F238E27FC236}">
                    <a16:creationId xmlns:a16="http://schemas.microsoft.com/office/drawing/2014/main" id="{42A794E9-5542-B46A-4BE4-51B912FE8BDC}"/>
                  </a:ext>
                </a:extLst>
              </p:cNvPr>
              <p:cNvSpPr txBox="1">
                <a:spLocks/>
              </p:cNvSpPr>
              <p:nvPr/>
            </p:nvSpPr>
            <p:spPr>
              <a:xfrm>
                <a:off x="4752644" y="4518728"/>
                <a:ext cx="1253400" cy="3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2800"/>
                  <a:buFont typeface="Livvic"/>
                  <a:buNone/>
                  <a:defRPr sz="2800" b="1" i="0" u="none" strike="noStrike" cap="none">
                    <a:solidFill>
                      <a:schemeClr val="dk1"/>
                    </a:solidFill>
                    <a:latin typeface="Livvic"/>
                    <a:ea typeface="Livvic"/>
                    <a:cs typeface="Livvic"/>
                    <a:sym typeface="Livvic"/>
                  </a:defRPr>
                </a:lvl9pPr>
              </a:lstStyle>
              <a:p>
                <a:r>
                  <a:rPr lang="en" sz="1800" dirty="0">
                    <a:solidFill>
                      <a:schemeClr val="lt1"/>
                    </a:solidFill>
                  </a:rPr>
                  <a:t>Updating</a:t>
                </a:r>
              </a:p>
            </p:txBody>
          </p:sp>
          <p:sp>
            <p:nvSpPr>
              <p:cNvPr id="16" name="Google Shape;443;p44">
                <a:extLst>
                  <a:ext uri="{FF2B5EF4-FFF2-40B4-BE49-F238E27FC236}">
                    <a16:creationId xmlns:a16="http://schemas.microsoft.com/office/drawing/2014/main" id="{F1DE2589-27BD-EB33-4F9B-C5E4748AE4BA}"/>
                  </a:ext>
                </a:extLst>
              </p:cNvPr>
              <p:cNvSpPr txBox="1">
                <a:spLocks/>
              </p:cNvSpPr>
              <p:nvPr/>
            </p:nvSpPr>
            <p:spPr>
              <a:xfrm flipH="1">
                <a:off x="4752643" y="3645694"/>
                <a:ext cx="1690685" cy="75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1pPr>
                <a:lvl2pPr marL="914400" marR="0" lvl="1"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15000"/>
                  </a:lnSpc>
                  <a:spcBef>
                    <a:spcPts val="1600"/>
                  </a:spcBef>
                  <a:spcAft>
                    <a:spcPts val="160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9pPr>
              </a:lstStyle>
              <a:p>
                <a:pPr marL="0" indent="0">
                  <a:spcAft>
                    <a:spcPts val="1600"/>
                  </a:spcAft>
                  <a:buFont typeface="Catamaran Light"/>
                  <a:buNone/>
                </a:pPr>
                <a:r>
                  <a:rPr lang="en-US" sz="1000" dirty="0">
                    <a:solidFill>
                      <a:schemeClr val="lt1"/>
                    </a:solidFill>
                  </a:rPr>
                  <a:t>C</a:t>
                </a:r>
                <a:r>
                  <a:rPr lang="en" sz="1000" dirty="0" err="1">
                    <a:solidFill>
                      <a:schemeClr val="lt1"/>
                    </a:solidFill>
                  </a:rPr>
                  <a:t>ontinuous</a:t>
                </a:r>
                <a:r>
                  <a:rPr lang="en" sz="1000" dirty="0">
                    <a:solidFill>
                      <a:schemeClr val="lt1"/>
                    </a:solidFill>
                  </a:rPr>
                  <a:t> updating according to possible needs, evolving expectations and conditions environment</a:t>
                </a:r>
              </a:p>
            </p:txBody>
          </p:sp>
          <p:sp>
            <p:nvSpPr>
              <p:cNvPr id="17" name="Google Shape;444;p44">
                <a:extLst>
                  <a:ext uri="{FF2B5EF4-FFF2-40B4-BE49-F238E27FC236}">
                    <a16:creationId xmlns:a16="http://schemas.microsoft.com/office/drawing/2014/main" id="{4ADEC571-808A-7FA3-079B-F27A84896124}"/>
                  </a:ext>
                </a:extLst>
              </p:cNvPr>
              <p:cNvSpPr/>
              <p:nvPr/>
            </p:nvSpPr>
            <p:spPr>
              <a:xfrm>
                <a:off x="4262020" y="3053588"/>
                <a:ext cx="885900" cy="5208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a:latin typeface="Arial Nova" panose="020B0504020202020204" pitchFamily="34" charset="0"/>
                  </a:rPr>
                  <a:t>DMP</a:t>
                </a:r>
                <a:endParaRPr sz="2000" b="1" dirty="0">
                  <a:latin typeface="Arial Nova" panose="020B0504020202020204" pitchFamily="34" charset="0"/>
                </a:endParaRPr>
              </a:p>
            </p:txBody>
          </p:sp>
          <p:sp>
            <p:nvSpPr>
              <p:cNvPr id="18" name="Google Shape;445;p44">
                <a:extLst>
                  <a:ext uri="{FF2B5EF4-FFF2-40B4-BE49-F238E27FC236}">
                    <a16:creationId xmlns:a16="http://schemas.microsoft.com/office/drawing/2014/main" id="{576EE654-D16F-C1A7-16D6-C5AE87AB8149}"/>
                  </a:ext>
                </a:extLst>
              </p:cNvPr>
              <p:cNvSpPr txBox="1">
                <a:spLocks/>
              </p:cNvSpPr>
              <p:nvPr/>
            </p:nvSpPr>
            <p:spPr>
              <a:xfrm flipH="1">
                <a:off x="2974579" y="1990172"/>
                <a:ext cx="1705740" cy="75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1pPr>
                <a:lvl2pPr marL="914400" marR="0" lvl="1"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15000"/>
                  </a:lnSpc>
                  <a:spcBef>
                    <a:spcPts val="1600"/>
                  </a:spcBef>
                  <a:spcAft>
                    <a:spcPts val="160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9pPr>
              </a:lstStyle>
              <a:p>
                <a:pPr marL="0" indent="0" algn="r">
                  <a:spcAft>
                    <a:spcPts val="1600"/>
                  </a:spcAft>
                  <a:buFont typeface="Catamaran Light"/>
                  <a:buNone/>
                </a:pPr>
                <a:r>
                  <a:rPr lang="en" sz="1000" dirty="0">
                    <a:solidFill>
                      <a:schemeClr val="lt1"/>
                    </a:solidFill>
                  </a:rPr>
                  <a:t> The DMP will define how research data will be handled not only during the lifetime of the project, but also and after it is completed</a:t>
                </a:r>
              </a:p>
            </p:txBody>
          </p:sp>
          <p:sp>
            <p:nvSpPr>
              <p:cNvPr id="19" name="Google Shape;446;p44">
                <a:extLst>
                  <a:ext uri="{FF2B5EF4-FFF2-40B4-BE49-F238E27FC236}">
                    <a16:creationId xmlns:a16="http://schemas.microsoft.com/office/drawing/2014/main" id="{E7124399-2FEE-D086-8879-1D75BCC0B02C}"/>
                  </a:ext>
                </a:extLst>
              </p:cNvPr>
              <p:cNvSpPr txBox="1">
                <a:spLocks/>
              </p:cNvSpPr>
              <p:nvPr/>
            </p:nvSpPr>
            <p:spPr>
              <a:xfrm flipH="1">
                <a:off x="3131526" y="3655038"/>
                <a:ext cx="1559460" cy="75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1pPr>
                <a:lvl2pPr marL="914400" marR="0" lvl="1"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15000"/>
                  </a:lnSpc>
                  <a:spcBef>
                    <a:spcPts val="1600"/>
                  </a:spcBef>
                  <a:spcAft>
                    <a:spcPts val="160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9pPr>
              </a:lstStyle>
              <a:p>
                <a:pPr marL="0" indent="0" algn="r">
                  <a:spcAft>
                    <a:spcPts val="1600"/>
                  </a:spcAft>
                  <a:buFont typeface="Catamaran Light"/>
                  <a:buNone/>
                </a:pPr>
                <a:r>
                  <a:rPr lang="en" sz="1000" dirty="0">
                    <a:solidFill>
                      <a:schemeClr val="lt1"/>
                    </a:solidFill>
                  </a:rPr>
                  <a:t> </a:t>
                </a:r>
                <a:r>
                  <a:rPr lang="en-US" sz="1000" dirty="0">
                    <a:solidFill>
                      <a:schemeClr val="lt1"/>
                    </a:solidFill>
                  </a:rPr>
                  <a:t>Is a </a:t>
                </a:r>
                <a:r>
                  <a:rPr lang="en" sz="1000" dirty="0">
                    <a:solidFill>
                      <a:schemeClr val="lt1"/>
                    </a:solidFill>
                  </a:rPr>
                  <a:t>dynamic document in which all partners will be actively involved</a:t>
                </a:r>
              </a:p>
            </p:txBody>
          </p:sp>
          <p:sp>
            <p:nvSpPr>
              <p:cNvPr id="15" name="Google Shape;442;p44">
                <a:extLst>
                  <a:ext uri="{FF2B5EF4-FFF2-40B4-BE49-F238E27FC236}">
                    <a16:creationId xmlns:a16="http://schemas.microsoft.com/office/drawing/2014/main" id="{683BF450-1475-A63D-0760-55763655FA2D}"/>
                  </a:ext>
                </a:extLst>
              </p:cNvPr>
              <p:cNvSpPr txBox="1">
                <a:spLocks/>
              </p:cNvSpPr>
              <p:nvPr/>
            </p:nvSpPr>
            <p:spPr>
              <a:xfrm flipH="1">
                <a:off x="4783506" y="2005863"/>
                <a:ext cx="1659823" cy="9832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1pPr>
                <a:lvl2pPr marL="914400" marR="0" lvl="1"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15000"/>
                  </a:lnSpc>
                  <a:spcBef>
                    <a:spcPts val="1600"/>
                  </a:spcBef>
                  <a:spcAft>
                    <a:spcPts val="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15000"/>
                  </a:lnSpc>
                  <a:spcBef>
                    <a:spcPts val="1600"/>
                  </a:spcBef>
                  <a:spcAft>
                    <a:spcPts val="1600"/>
                  </a:spcAft>
                  <a:buClr>
                    <a:schemeClr val="dk1"/>
                  </a:buClr>
                  <a:buSzPts val="1200"/>
                  <a:buFont typeface="Catamaran Light"/>
                  <a:buChar char="■"/>
                  <a:defRPr sz="1200" b="0" i="0" u="none" strike="noStrike" cap="none">
                    <a:solidFill>
                      <a:schemeClr val="dk1"/>
                    </a:solidFill>
                    <a:latin typeface="Catamaran Light"/>
                    <a:ea typeface="Catamaran Light"/>
                    <a:cs typeface="Catamaran Light"/>
                    <a:sym typeface="Catamaran Light"/>
                  </a:defRPr>
                </a:lvl9pPr>
              </a:lstStyle>
              <a:p>
                <a:pPr marL="0" indent="0">
                  <a:spcAft>
                    <a:spcPts val="1600"/>
                  </a:spcAft>
                  <a:buFont typeface="Catamaran Light"/>
                  <a:buNone/>
                </a:pPr>
                <a:r>
                  <a:rPr lang="en" sz="1000" dirty="0">
                    <a:solidFill>
                      <a:schemeClr val="lt1"/>
                    </a:solidFill>
                  </a:rPr>
                  <a:t>Will be jointly developed by the Coordinator and WP leaders involved in research and innovation activities.</a:t>
                </a:r>
              </a:p>
            </p:txBody>
          </p:sp>
        </p:grpSp>
      </p:grpSp>
      <p:pic>
        <p:nvPicPr>
          <p:cNvPr id="13314" name="Picture 2" descr="Data Management Plan (DMP) - Open Science Support Centre">
            <a:extLst>
              <a:ext uri="{FF2B5EF4-FFF2-40B4-BE49-F238E27FC236}">
                <a16:creationId xmlns:a16="http://schemas.microsoft.com/office/drawing/2014/main" id="{71308841-EE26-23FF-6CF9-3986B14FE4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6129" y="2009832"/>
            <a:ext cx="2791701" cy="197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565949"/>
      </p:ext>
    </p:extLst>
  </p:cSld>
  <p:clrMapOvr>
    <a:masterClrMapping/>
  </p:clrMapOvr>
</p:sld>
</file>

<file path=ppt/theme/theme1.xml><?xml version="1.0" encoding="utf-8"?>
<a:theme xmlns:a="http://schemas.openxmlformats.org/drawingml/2006/main" name="Engineering Project Proposal by Slidesgo">
  <a:themeElements>
    <a:clrScheme name="Simple Light">
      <a:dk1>
        <a:srgbClr val="434343"/>
      </a:dk1>
      <a:lt1>
        <a:srgbClr val="FFFFFF"/>
      </a:lt1>
      <a:dk2>
        <a:srgbClr val="595959"/>
      </a:dk2>
      <a:lt2>
        <a:srgbClr val="EEEEEE"/>
      </a:lt2>
      <a:accent1>
        <a:srgbClr val="908269"/>
      </a:accent1>
      <a:accent2>
        <a:srgbClr val="212121"/>
      </a:accent2>
      <a:accent3>
        <a:srgbClr val="CFC3AC"/>
      </a:accent3>
      <a:accent4>
        <a:srgbClr val="976E26"/>
      </a:accent4>
      <a:accent5>
        <a:srgbClr val="927D59"/>
      </a:accent5>
      <a:accent6>
        <a:srgbClr val="584F3E"/>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7020</TotalTime>
  <Words>1146</Words>
  <Application>Microsoft Macintosh PowerPoint</Application>
  <PresentationFormat>Προβολή στην οθόνη (16:9)</PresentationFormat>
  <Paragraphs>129</Paragraphs>
  <Slides>12</Slides>
  <Notes>12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12</vt:i4>
      </vt:variant>
    </vt:vector>
  </HeadingPairs>
  <TitlesOfParts>
    <vt:vector size="19" baseType="lpstr">
      <vt:lpstr>Arial Narrow</vt:lpstr>
      <vt:lpstr>Arial</vt:lpstr>
      <vt:lpstr>Livvic</vt:lpstr>
      <vt:lpstr>Arial Nova</vt:lpstr>
      <vt:lpstr>Roboto</vt:lpstr>
      <vt:lpstr>Catamaran Light</vt:lpstr>
      <vt:lpstr>Engineering Project Proposal by Slidesgo</vt:lpstr>
      <vt:lpstr>  </vt:lpstr>
      <vt:lpstr>Παρουσίαση του PowerPoint</vt:lpstr>
      <vt:lpstr>DUTH</vt:lpstr>
      <vt:lpstr>Παρουσίαση του PowerPoint</vt:lpstr>
      <vt:lpstr>Παρουσίαση του PowerPoint</vt:lpstr>
      <vt:lpstr>WP2</vt:lpstr>
      <vt:lpstr>Παρουσίαση του PowerPoint</vt:lpstr>
      <vt:lpstr>Παρουσίαση του PowerPoint</vt:lpstr>
      <vt:lpstr>Παρουσίαση του PowerPoint</vt:lpstr>
      <vt:lpstr>stakeholder consultation workshops</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cp:lastModifiedBy>ΜΑΡΓΑΡΙΤΑ ΔΟΡΜΟΥΣΟΓΛΟΥ</cp:lastModifiedBy>
  <cp:revision>18</cp:revision>
  <dcterms:modified xsi:type="dcterms:W3CDTF">2024-07-15T10:01:09Z</dcterms:modified>
</cp:coreProperties>
</file>